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60" r:id="rId6"/>
    <p:sldId id="261" r:id="rId7"/>
    <p:sldId id="264" r:id="rId8"/>
    <p:sldId id="263" r:id="rId9"/>
    <p:sldId id="265" r:id="rId10"/>
    <p:sldId id="267" r:id="rId11"/>
    <p:sldId id="266" r:id="rId12"/>
    <p:sldId id="268" r:id="rId13"/>
    <p:sldId id="270" r:id="rId14"/>
    <p:sldId id="269" r:id="rId15"/>
  </p:sldIdLst>
  <p:sldSz cx="12192000" cy="6858000"/>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75" d="100"/>
          <a:sy n="75" d="100"/>
        </p:scale>
        <p:origin x="1134"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27D3EF-FF13-4EFD-E050-0E6CB08BBB3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UY"/>
          </a:p>
        </p:txBody>
      </p:sp>
      <p:sp>
        <p:nvSpPr>
          <p:cNvPr id="3" name="Subtítulo 2">
            <a:extLst>
              <a:ext uri="{FF2B5EF4-FFF2-40B4-BE49-F238E27FC236}">
                <a16:creationId xmlns:a16="http://schemas.microsoft.com/office/drawing/2014/main" id="{42A777BF-8219-E0B0-BD8E-7A34965D89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Y"/>
          </a:p>
        </p:txBody>
      </p:sp>
      <p:sp>
        <p:nvSpPr>
          <p:cNvPr id="4" name="Marcador de fecha 3">
            <a:extLst>
              <a:ext uri="{FF2B5EF4-FFF2-40B4-BE49-F238E27FC236}">
                <a16:creationId xmlns:a16="http://schemas.microsoft.com/office/drawing/2014/main" id="{1C0E86C9-A9E1-265F-1C69-D388F8F1FC6C}"/>
              </a:ext>
            </a:extLst>
          </p:cNvPr>
          <p:cNvSpPr>
            <a:spLocks noGrp="1"/>
          </p:cNvSpPr>
          <p:nvPr>
            <p:ph type="dt" sz="half" idx="10"/>
          </p:nvPr>
        </p:nvSpPr>
        <p:spPr/>
        <p:txBody>
          <a:bodyPr/>
          <a:lstStyle/>
          <a:p>
            <a:fld id="{51A910C6-B172-4D2B-BD57-147BFD306F91}" type="datetimeFigureOut">
              <a:rPr lang="es-UY" smtClean="0"/>
              <a:t>9/4/2025</a:t>
            </a:fld>
            <a:endParaRPr lang="es-UY"/>
          </a:p>
        </p:txBody>
      </p:sp>
      <p:sp>
        <p:nvSpPr>
          <p:cNvPr id="5" name="Marcador de pie de página 4">
            <a:extLst>
              <a:ext uri="{FF2B5EF4-FFF2-40B4-BE49-F238E27FC236}">
                <a16:creationId xmlns:a16="http://schemas.microsoft.com/office/drawing/2014/main" id="{91AB7B00-691A-A32A-7403-5F0D240F6017}"/>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B6E70655-524D-7C2C-E064-551426FF7ED4}"/>
              </a:ext>
            </a:extLst>
          </p:cNvPr>
          <p:cNvSpPr>
            <a:spLocks noGrp="1"/>
          </p:cNvSpPr>
          <p:nvPr>
            <p:ph type="sldNum" sz="quarter" idx="12"/>
          </p:nvPr>
        </p:nvSpPr>
        <p:spPr/>
        <p:txBody>
          <a:bodyPr/>
          <a:lstStyle/>
          <a:p>
            <a:fld id="{992AB3A7-D179-4335-8CDE-15900E119326}" type="slidenum">
              <a:rPr lang="es-UY" smtClean="0"/>
              <a:t>‹Nº›</a:t>
            </a:fld>
            <a:endParaRPr lang="es-UY"/>
          </a:p>
        </p:txBody>
      </p:sp>
    </p:spTree>
    <p:extLst>
      <p:ext uri="{BB962C8B-B14F-4D97-AF65-F5344CB8AC3E}">
        <p14:creationId xmlns:p14="http://schemas.microsoft.com/office/powerpoint/2010/main" val="2747328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8D4CC8-6C9C-AD71-2CE5-D6183F57606F}"/>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C5559CA2-5F17-2761-817B-6B5A5502780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F9D00D6C-55FE-3EE5-7F04-2029EC769D6D}"/>
              </a:ext>
            </a:extLst>
          </p:cNvPr>
          <p:cNvSpPr>
            <a:spLocks noGrp="1"/>
          </p:cNvSpPr>
          <p:nvPr>
            <p:ph type="dt" sz="half" idx="10"/>
          </p:nvPr>
        </p:nvSpPr>
        <p:spPr/>
        <p:txBody>
          <a:bodyPr/>
          <a:lstStyle/>
          <a:p>
            <a:fld id="{51A910C6-B172-4D2B-BD57-147BFD306F91}" type="datetimeFigureOut">
              <a:rPr lang="es-UY" smtClean="0"/>
              <a:t>9/4/2025</a:t>
            </a:fld>
            <a:endParaRPr lang="es-UY"/>
          </a:p>
        </p:txBody>
      </p:sp>
      <p:sp>
        <p:nvSpPr>
          <p:cNvPr id="5" name="Marcador de pie de página 4">
            <a:extLst>
              <a:ext uri="{FF2B5EF4-FFF2-40B4-BE49-F238E27FC236}">
                <a16:creationId xmlns:a16="http://schemas.microsoft.com/office/drawing/2014/main" id="{0A269190-753F-252C-B405-56BF643AD2F1}"/>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6B499B9E-C45A-5221-8BF5-22C30C6AF04D}"/>
              </a:ext>
            </a:extLst>
          </p:cNvPr>
          <p:cNvSpPr>
            <a:spLocks noGrp="1"/>
          </p:cNvSpPr>
          <p:nvPr>
            <p:ph type="sldNum" sz="quarter" idx="12"/>
          </p:nvPr>
        </p:nvSpPr>
        <p:spPr/>
        <p:txBody>
          <a:bodyPr/>
          <a:lstStyle/>
          <a:p>
            <a:fld id="{992AB3A7-D179-4335-8CDE-15900E119326}" type="slidenum">
              <a:rPr lang="es-UY" smtClean="0"/>
              <a:t>‹Nº›</a:t>
            </a:fld>
            <a:endParaRPr lang="es-UY"/>
          </a:p>
        </p:txBody>
      </p:sp>
    </p:spTree>
    <p:extLst>
      <p:ext uri="{BB962C8B-B14F-4D97-AF65-F5344CB8AC3E}">
        <p14:creationId xmlns:p14="http://schemas.microsoft.com/office/powerpoint/2010/main" val="3122455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D9ACFBE-EA4D-6C4A-B7A9-19038DE87344}"/>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185D14AD-7824-0F3E-DA80-993622D8DF7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39C81DDA-FD90-520E-C4C6-6D8171E89FBA}"/>
              </a:ext>
            </a:extLst>
          </p:cNvPr>
          <p:cNvSpPr>
            <a:spLocks noGrp="1"/>
          </p:cNvSpPr>
          <p:nvPr>
            <p:ph type="dt" sz="half" idx="10"/>
          </p:nvPr>
        </p:nvSpPr>
        <p:spPr/>
        <p:txBody>
          <a:bodyPr/>
          <a:lstStyle/>
          <a:p>
            <a:fld id="{51A910C6-B172-4D2B-BD57-147BFD306F91}" type="datetimeFigureOut">
              <a:rPr lang="es-UY" smtClean="0"/>
              <a:t>9/4/2025</a:t>
            </a:fld>
            <a:endParaRPr lang="es-UY"/>
          </a:p>
        </p:txBody>
      </p:sp>
      <p:sp>
        <p:nvSpPr>
          <p:cNvPr id="5" name="Marcador de pie de página 4">
            <a:extLst>
              <a:ext uri="{FF2B5EF4-FFF2-40B4-BE49-F238E27FC236}">
                <a16:creationId xmlns:a16="http://schemas.microsoft.com/office/drawing/2014/main" id="{15872AF2-7FE0-3A93-9302-33A094AA522A}"/>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3AA74357-1167-9D6B-7273-D17921DB4AAA}"/>
              </a:ext>
            </a:extLst>
          </p:cNvPr>
          <p:cNvSpPr>
            <a:spLocks noGrp="1"/>
          </p:cNvSpPr>
          <p:nvPr>
            <p:ph type="sldNum" sz="quarter" idx="12"/>
          </p:nvPr>
        </p:nvSpPr>
        <p:spPr/>
        <p:txBody>
          <a:bodyPr/>
          <a:lstStyle/>
          <a:p>
            <a:fld id="{992AB3A7-D179-4335-8CDE-15900E119326}" type="slidenum">
              <a:rPr lang="es-UY" smtClean="0"/>
              <a:t>‹Nº›</a:t>
            </a:fld>
            <a:endParaRPr lang="es-UY"/>
          </a:p>
        </p:txBody>
      </p:sp>
    </p:spTree>
    <p:extLst>
      <p:ext uri="{BB962C8B-B14F-4D97-AF65-F5344CB8AC3E}">
        <p14:creationId xmlns:p14="http://schemas.microsoft.com/office/powerpoint/2010/main" val="1179223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25DF74-9126-F72A-90B5-0136287FEF09}"/>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9A2A8647-8F63-D3C5-2785-6C3B71F00869}"/>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509C6412-0934-51BA-1D4A-A92FEE37E5E4}"/>
              </a:ext>
            </a:extLst>
          </p:cNvPr>
          <p:cNvSpPr>
            <a:spLocks noGrp="1"/>
          </p:cNvSpPr>
          <p:nvPr>
            <p:ph type="dt" sz="half" idx="10"/>
          </p:nvPr>
        </p:nvSpPr>
        <p:spPr/>
        <p:txBody>
          <a:bodyPr/>
          <a:lstStyle/>
          <a:p>
            <a:fld id="{51A910C6-B172-4D2B-BD57-147BFD306F91}" type="datetimeFigureOut">
              <a:rPr lang="es-UY" smtClean="0"/>
              <a:t>9/4/2025</a:t>
            </a:fld>
            <a:endParaRPr lang="es-UY"/>
          </a:p>
        </p:txBody>
      </p:sp>
      <p:sp>
        <p:nvSpPr>
          <p:cNvPr id="5" name="Marcador de pie de página 4">
            <a:extLst>
              <a:ext uri="{FF2B5EF4-FFF2-40B4-BE49-F238E27FC236}">
                <a16:creationId xmlns:a16="http://schemas.microsoft.com/office/drawing/2014/main" id="{D05B3D0B-7733-88C0-D6C0-9731311D2543}"/>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07DACDFF-726A-E6D1-136E-CFBE7B953CF7}"/>
              </a:ext>
            </a:extLst>
          </p:cNvPr>
          <p:cNvSpPr>
            <a:spLocks noGrp="1"/>
          </p:cNvSpPr>
          <p:nvPr>
            <p:ph type="sldNum" sz="quarter" idx="12"/>
          </p:nvPr>
        </p:nvSpPr>
        <p:spPr/>
        <p:txBody>
          <a:bodyPr/>
          <a:lstStyle/>
          <a:p>
            <a:fld id="{992AB3A7-D179-4335-8CDE-15900E119326}" type="slidenum">
              <a:rPr lang="es-UY" smtClean="0"/>
              <a:t>‹Nº›</a:t>
            </a:fld>
            <a:endParaRPr lang="es-UY"/>
          </a:p>
        </p:txBody>
      </p:sp>
    </p:spTree>
    <p:extLst>
      <p:ext uri="{BB962C8B-B14F-4D97-AF65-F5344CB8AC3E}">
        <p14:creationId xmlns:p14="http://schemas.microsoft.com/office/powerpoint/2010/main" val="184499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F41A65-A17D-2C03-86EA-969BA421DA4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1BCDBD39-9715-12C2-B450-EAF1913196E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AAE452C-F2E8-BC9D-9DF3-9E34CEC3E212}"/>
              </a:ext>
            </a:extLst>
          </p:cNvPr>
          <p:cNvSpPr>
            <a:spLocks noGrp="1"/>
          </p:cNvSpPr>
          <p:nvPr>
            <p:ph type="dt" sz="half" idx="10"/>
          </p:nvPr>
        </p:nvSpPr>
        <p:spPr/>
        <p:txBody>
          <a:bodyPr/>
          <a:lstStyle/>
          <a:p>
            <a:fld id="{51A910C6-B172-4D2B-BD57-147BFD306F91}" type="datetimeFigureOut">
              <a:rPr lang="es-UY" smtClean="0"/>
              <a:t>9/4/2025</a:t>
            </a:fld>
            <a:endParaRPr lang="es-UY"/>
          </a:p>
        </p:txBody>
      </p:sp>
      <p:sp>
        <p:nvSpPr>
          <p:cNvPr id="5" name="Marcador de pie de página 4">
            <a:extLst>
              <a:ext uri="{FF2B5EF4-FFF2-40B4-BE49-F238E27FC236}">
                <a16:creationId xmlns:a16="http://schemas.microsoft.com/office/drawing/2014/main" id="{136CBAB0-9964-32F2-348F-090265200814}"/>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6C7D214C-56A5-DF37-08F5-654DFC95628A}"/>
              </a:ext>
            </a:extLst>
          </p:cNvPr>
          <p:cNvSpPr>
            <a:spLocks noGrp="1"/>
          </p:cNvSpPr>
          <p:nvPr>
            <p:ph type="sldNum" sz="quarter" idx="12"/>
          </p:nvPr>
        </p:nvSpPr>
        <p:spPr/>
        <p:txBody>
          <a:bodyPr/>
          <a:lstStyle/>
          <a:p>
            <a:fld id="{992AB3A7-D179-4335-8CDE-15900E119326}" type="slidenum">
              <a:rPr lang="es-UY" smtClean="0"/>
              <a:t>‹Nº›</a:t>
            </a:fld>
            <a:endParaRPr lang="es-UY"/>
          </a:p>
        </p:txBody>
      </p:sp>
    </p:spTree>
    <p:extLst>
      <p:ext uri="{BB962C8B-B14F-4D97-AF65-F5344CB8AC3E}">
        <p14:creationId xmlns:p14="http://schemas.microsoft.com/office/powerpoint/2010/main" val="3502178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EDFD12-DBD1-96C0-4797-E3CAF01DD053}"/>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63A0A628-36AC-E97D-66C2-517C9E5C12D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contenido 3">
            <a:extLst>
              <a:ext uri="{FF2B5EF4-FFF2-40B4-BE49-F238E27FC236}">
                <a16:creationId xmlns:a16="http://schemas.microsoft.com/office/drawing/2014/main" id="{85633A7B-D0D7-15F7-4B44-E5C78D81ACE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fecha 4">
            <a:extLst>
              <a:ext uri="{FF2B5EF4-FFF2-40B4-BE49-F238E27FC236}">
                <a16:creationId xmlns:a16="http://schemas.microsoft.com/office/drawing/2014/main" id="{99596A55-1823-D882-6B0B-BF6AB5454B41}"/>
              </a:ext>
            </a:extLst>
          </p:cNvPr>
          <p:cNvSpPr>
            <a:spLocks noGrp="1"/>
          </p:cNvSpPr>
          <p:nvPr>
            <p:ph type="dt" sz="half" idx="10"/>
          </p:nvPr>
        </p:nvSpPr>
        <p:spPr/>
        <p:txBody>
          <a:bodyPr/>
          <a:lstStyle/>
          <a:p>
            <a:fld id="{51A910C6-B172-4D2B-BD57-147BFD306F91}" type="datetimeFigureOut">
              <a:rPr lang="es-UY" smtClean="0"/>
              <a:t>9/4/2025</a:t>
            </a:fld>
            <a:endParaRPr lang="es-UY"/>
          </a:p>
        </p:txBody>
      </p:sp>
      <p:sp>
        <p:nvSpPr>
          <p:cNvPr id="6" name="Marcador de pie de página 5">
            <a:extLst>
              <a:ext uri="{FF2B5EF4-FFF2-40B4-BE49-F238E27FC236}">
                <a16:creationId xmlns:a16="http://schemas.microsoft.com/office/drawing/2014/main" id="{0AEC9CC1-ED99-3833-A6A4-50EA6513137F}"/>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40449406-14E0-B954-62A2-E593DF60B61E}"/>
              </a:ext>
            </a:extLst>
          </p:cNvPr>
          <p:cNvSpPr>
            <a:spLocks noGrp="1"/>
          </p:cNvSpPr>
          <p:nvPr>
            <p:ph type="sldNum" sz="quarter" idx="12"/>
          </p:nvPr>
        </p:nvSpPr>
        <p:spPr/>
        <p:txBody>
          <a:bodyPr/>
          <a:lstStyle/>
          <a:p>
            <a:fld id="{992AB3A7-D179-4335-8CDE-15900E119326}" type="slidenum">
              <a:rPr lang="es-UY" smtClean="0"/>
              <a:t>‹Nº›</a:t>
            </a:fld>
            <a:endParaRPr lang="es-UY"/>
          </a:p>
        </p:txBody>
      </p:sp>
    </p:spTree>
    <p:extLst>
      <p:ext uri="{BB962C8B-B14F-4D97-AF65-F5344CB8AC3E}">
        <p14:creationId xmlns:p14="http://schemas.microsoft.com/office/powerpoint/2010/main" val="3076114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91EBA3-D971-26AD-CAE7-552534B1B05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19401CAE-3536-4A6F-43BF-BE7EAAEB3F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089982B-E719-A465-D55F-560B8977B20F}"/>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texto 4">
            <a:extLst>
              <a:ext uri="{FF2B5EF4-FFF2-40B4-BE49-F238E27FC236}">
                <a16:creationId xmlns:a16="http://schemas.microsoft.com/office/drawing/2014/main" id="{208B81F7-65F7-9D79-2A5F-EE1B8B66A8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D5244302-A63F-6866-F230-E0772A8C5F28}"/>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7" name="Marcador de fecha 6">
            <a:extLst>
              <a:ext uri="{FF2B5EF4-FFF2-40B4-BE49-F238E27FC236}">
                <a16:creationId xmlns:a16="http://schemas.microsoft.com/office/drawing/2014/main" id="{C16144B3-F4BF-7B07-07B0-BED5E18A45C7}"/>
              </a:ext>
            </a:extLst>
          </p:cNvPr>
          <p:cNvSpPr>
            <a:spLocks noGrp="1"/>
          </p:cNvSpPr>
          <p:nvPr>
            <p:ph type="dt" sz="half" idx="10"/>
          </p:nvPr>
        </p:nvSpPr>
        <p:spPr/>
        <p:txBody>
          <a:bodyPr/>
          <a:lstStyle/>
          <a:p>
            <a:fld id="{51A910C6-B172-4D2B-BD57-147BFD306F91}" type="datetimeFigureOut">
              <a:rPr lang="es-UY" smtClean="0"/>
              <a:t>9/4/2025</a:t>
            </a:fld>
            <a:endParaRPr lang="es-UY"/>
          </a:p>
        </p:txBody>
      </p:sp>
      <p:sp>
        <p:nvSpPr>
          <p:cNvPr id="8" name="Marcador de pie de página 7">
            <a:extLst>
              <a:ext uri="{FF2B5EF4-FFF2-40B4-BE49-F238E27FC236}">
                <a16:creationId xmlns:a16="http://schemas.microsoft.com/office/drawing/2014/main" id="{367B4687-F850-A212-8FEB-9A782096A91B}"/>
              </a:ext>
            </a:extLst>
          </p:cNvPr>
          <p:cNvSpPr>
            <a:spLocks noGrp="1"/>
          </p:cNvSpPr>
          <p:nvPr>
            <p:ph type="ftr" sz="quarter" idx="11"/>
          </p:nvPr>
        </p:nvSpPr>
        <p:spPr/>
        <p:txBody>
          <a:bodyPr/>
          <a:lstStyle/>
          <a:p>
            <a:endParaRPr lang="es-UY"/>
          </a:p>
        </p:txBody>
      </p:sp>
      <p:sp>
        <p:nvSpPr>
          <p:cNvPr id="9" name="Marcador de número de diapositiva 8">
            <a:extLst>
              <a:ext uri="{FF2B5EF4-FFF2-40B4-BE49-F238E27FC236}">
                <a16:creationId xmlns:a16="http://schemas.microsoft.com/office/drawing/2014/main" id="{25939DD1-76D6-BF99-107C-93C2F19E3ECE}"/>
              </a:ext>
            </a:extLst>
          </p:cNvPr>
          <p:cNvSpPr>
            <a:spLocks noGrp="1"/>
          </p:cNvSpPr>
          <p:nvPr>
            <p:ph type="sldNum" sz="quarter" idx="12"/>
          </p:nvPr>
        </p:nvSpPr>
        <p:spPr/>
        <p:txBody>
          <a:bodyPr/>
          <a:lstStyle/>
          <a:p>
            <a:fld id="{992AB3A7-D179-4335-8CDE-15900E119326}" type="slidenum">
              <a:rPr lang="es-UY" smtClean="0"/>
              <a:t>‹Nº›</a:t>
            </a:fld>
            <a:endParaRPr lang="es-UY"/>
          </a:p>
        </p:txBody>
      </p:sp>
    </p:spTree>
    <p:extLst>
      <p:ext uri="{BB962C8B-B14F-4D97-AF65-F5344CB8AC3E}">
        <p14:creationId xmlns:p14="http://schemas.microsoft.com/office/powerpoint/2010/main" val="3596678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DF56D6-D3F0-AB22-95AD-7998D6F972A1}"/>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fecha 2">
            <a:extLst>
              <a:ext uri="{FF2B5EF4-FFF2-40B4-BE49-F238E27FC236}">
                <a16:creationId xmlns:a16="http://schemas.microsoft.com/office/drawing/2014/main" id="{9ABF17EC-881D-16A5-84AD-A4D22699D184}"/>
              </a:ext>
            </a:extLst>
          </p:cNvPr>
          <p:cNvSpPr>
            <a:spLocks noGrp="1"/>
          </p:cNvSpPr>
          <p:nvPr>
            <p:ph type="dt" sz="half" idx="10"/>
          </p:nvPr>
        </p:nvSpPr>
        <p:spPr/>
        <p:txBody>
          <a:bodyPr/>
          <a:lstStyle/>
          <a:p>
            <a:fld id="{51A910C6-B172-4D2B-BD57-147BFD306F91}" type="datetimeFigureOut">
              <a:rPr lang="es-UY" smtClean="0"/>
              <a:t>9/4/2025</a:t>
            </a:fld>
            <a:endParaRPr lang="es-UY"/>
          </a:p>
        </p:txBody>
      </p:sp>
      <p:sp>
        <p:nvSpPr>
          <p:cNvPr id="4" name="Marcador de pie de página 3">
            <a:extLst>
              <a:ext uri="{FF2B5EF4-FFF2-40B4-BE49-F238E27FC236}">
                <a16:creationId xmlns:a16="http://schemas.microsoft.com/office/drawing/2014/main" id="{F7567055-F6C9-F326-D678-8CD85342D086}"/>
              </a:ext>
            </a:extLst>
          </p:cNvPr>
          <p:cNvSpPr>
            <a:spLocks noGrp="1"/>
          </p:cNvSpPr>
          <p:nvPr>
            <p:ph type="ftr" sz="quarter" idx="11"/>
          </p:nvPr>
        </p:nvSpPr>
        <p:spPr/>
        <p:txBody>
          <a:bodyPr/>
          <a:lstStyle/>
          <a:p>
            <a:endParaRPr lang="es-UY"/>
          </a:p>
        </p:txBody>
      </p:sp>
      <p:sp>
        <p:nvSpPr>
          <p:cNvPr id="5" name="Marcador de número de diapositiva 4">
            <a:extLst>
              <a:ext uri="{FF2B5EF4-FFF2-40B4-BE49-F238E27FC236}">
                <a16:creationId xmlns:a16="http://schemas.microsoft.com/office/drawing/2014/main" id="{0BF3713A-57C7-15E2-9A77-3541909D882C}"/>
              </a:ext>
            </a:extLst>
          </p:cNvPr>
          <p:cNvSpPr>
            <a:spLocks noGrp="1"/>
          </p:cNvSpPr>
          <p:nvPr>
            <p:ph type="sldNum" sz="quarter" idx="12"/>
          </p:nvPr>
        </p:nvSpPr>
        <p:spPr/>
        <p:txBody>
          <a:bodyPr/>
          <a:lstStyle/>
          <a:p>
            <a:fld id="{992AB3A7-D179-4335-8CDE-15900E119326}" type="slidenum">
              <a:rPr lang="es-UY" smtClean="0"/>
              <a:t>‹Nº›</a:t>
            </a:fld>
            <a:endParaRPr lang="es-UY"/>
          </a:p>
        </p:txBody>
      </p:sp>
    </p:spTree>
    <p:extLst>
      <p:ext uri="{BB962C8B-B14F-4D97-AF65-F5344CB8AC3E}">
        <p14:creationId xmlns:p14="http://schemas.microsoft.com/office/powerpoint/2010/main" val="1461676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799C1EE-F52C-EFB3-E440-DEEEF6FFFEA6}"/>
              </a:ext>
            </a:extLst>
          </p:cNvPr>
          <p:cNvSpPr>
            <a:spLocks noGrp="1"/>
          </p:cNvSpPr>
          <p:nvPr>
            <p:ph type="dt" sz="half" idx="10"/>
          </p:nvPr>
        </p:nvSpPr>
        <p:spPr/>
        <p:txBody>
          <a:bodyPr/>
          <a:lstStyle/>
          <a:p>
            <a:fld id="{51A910C6-B172-4D2B-BD57-147BFD306F91}" type="datetimeFigureOut">
              <a:rPr lang="es-UY" smtClean="0"/>
              <a:t>9/4/2025</a:t>
            </a:fld>
            <a:endParaRPr lang="es-UY"/>
          </a:p>
        </p:txBody>
      </p:sp>
      <p:sp>
        <p:nvSpPr>
          <p:cNvPr id="3" name="Marcador de pie de página 2">
            <a:extLst>
              <a:ext uri="{FF2B5EF4-FFF2-40B4-BE49-F238E27FC236}">
                <a16:creationId xmlns:a16="http://schemas.microsoft.com/office/drawing/2014/main" id="{225A835E-D114-5D4D-A369-7015215634A5}"/>
              </a:ext>
            </a:extLst>
          </p:cNvPr>
          <p:cNvSpPr>
            <a:spLocks noGrp="1"/>
          </p:cNvSpPr>
          <p:nvPr>
            <p:ph type="ftr" sz="quarter" idx="11"/>
          </p:nvPr>
        </p:nvSpPr>
        <p:spPr/>
        <p:txBody>
          <a:bodyPr/>
          <a:lstStyle/>
          <a:p>
            <a:endParaRPr lang="es-UY"/>
          </a:p>
        </p:txBody>
      </p:sp>
      <p:sp>
        <p:nvSpPr>
          <p:cNvPr id="4" name="Marcador de número de diapositiva 3">
            <a:extLst>
              <a:ext uri="{FF2B5EF4-FFF2-40B4-BE49-F238E27FC236}">
                <a16:creationId xmlns:a16="http://schemas.microsoft.com/office/drawing/2014/main" id="{AF0B8BFE-C399-86E5-082C-5A11684DF3E3}"/>
              </a:ext>
            </a:extLst>
          </p:cNvPr>
          <p:cNvSpPr>
            <a:spLocks noGrp="1"/>
          </p:cNvSpPr>
          <p:nvPr>
            <p:ph type="sldNum" sz="quarter" idx="12"/>
          </p:nvPr>
        </p:nvSpPr>
        <p:spPr/>
        <p:txBody>
          <a:bodyPr/>
          <a:lstStyle/>
          <a:p>
            <a:fld id="{992AB3A7-D179-4335-8CDE-15900E119326}" type="slidenum">
              <a:rPr lang="es-UY" smtClean="0"/>
              <a:t>‹Nº›</a:t>
            </a:fld>
            <a:endParaRPr lang="es-UY"/>
          </a:p>
        </p:txBody>
      </p:sp>
    </p:spTree>
    <p:extLst>
      <p:ext uri="{BB962C8B-B14F-4D97-AF65-F5344CB8AC3E}">
        <p14:creationId xmlns:p14="http://schemas.microsoft.com/office/powerpoint/2010/main" val="71884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6A2C65-1B78-F376-9900-EC1635B2270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9D552728-A02E-856B-E032-9D7E06A86B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texto 3">
            <a:extLst>
              <a:ext uri="{FF2B5EF4-FFF2-40B4-BE49-F238E27FC236}">
                <a16:creationId xmlns:a16="http://schemas.microsoft.com/office/drawing/2014/main" id="{49BC6AB9-3384-AC90-DBAE-BC854ABDAD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F3F4A08-D23E-42E8-4226-A7CDC19C926F}"/>
              </a:ext>
            </a:extLst>
          </p:cNvPr>
          <p:cNvSpPr>
            <a:spLocks noGrp="1"/>
          </p:cNvSpPr>
          <p:nvPr>
            <p:ph type="dt" sz="half" idx="10"/>
          </p:nvPr>
        </p:nvSpPr>
        <p:spPr/>
        <p:txBody>
          <a:bodyPr/>
          <a:lstStyle/>
          <a:p>
            <a:fld id="{51A910C6-B172-4D2B-BD57-147BFD306F91}" type="datetimeFigureOut">
              <a:rPr lang="es-UY" smtClean="0"/>
              <a:t>9/4/2025</a:t>
            </a:fld>
            <a:endParaRPr lang="es-UY"/>
          </a:p>
        </p:txBody>
      </p:sp>
      <p:sp>
        <p:nvSpPr>
          <p:cNvPr id="6" name="Marcador de pie de página 5">
            <a:extLst>
              <a:ext uri="{FF2B5EF4-FFF2-40B4-BE49-F238E27FC236}">
                <a16:creationId xmlns:a16="http://schemas.microsoft.com/office/drawing/2014/main" id="{5E448B0E-FBAE-E312-B98F-4751A595E206}"/>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123DC6D5-D529-E455-4F96-11D328CAB28A}"/>
              </a:ext>
            </a:extLst>
          </p:cNvPr>
          <p:cNvSpPr>
            <a:spLocks noGrp="1"/>
          </p:cNvSpPr>
          <p:nvPr>
            <p:ph type="sldNum" sz="quarter" idx="12"/>
          </p:nvPr>
        </p:nvSpPr>
        <p:spPr/>
        <p:txBody>
          <a:bodyPr/>
          <a:lstStyle/>
          <a:p>
            <a:fld id="{992AB3A7-D179-4335-8CDE-15900E119326}" type="slidenum">
              <a:rPr lang="es-UY" smtClean="0"/>
              <a:t>‹Nº›</a:t>
            </a:fld>
            <a:endParaRPr lang="es-UY"/>
          </a:p>
        </p:txBody>
      </p:sp>
    </p:spTree>
    <p:extLst>
      <p:ext uri="{BB962C8B-B14F-4D97-AF65-F5344CB8AC3E}">
        <p14:creationId xmlns:p14="http://schemas.microsoft.com/office/powerpoint/2010/main" val="587020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7EDFDE-F3D8-69FC-7AAB-7F6F0637C9A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posición de imagen 2">
            <a:extLst>
              <a:ext uri="{FF2B5EF4-FFF2-40B4-BE49-F238E27FC236}">
                <a16:creationId xmlns:a16="http://schemas.microsoft.com/office/drawing/2014/main" id="{E324DF9C-5BFF-D9A6-AB40-81C176FC45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Y"/>
          </a:p>
        </p:txBody>
      </p:sp>
      <p:sp>
        <p:nvSpPr>
          <p:cNvPr id="4" name="Marcador de texto 3">
            <a:extLst>
              <a:ext uri="{FF2B5EF4-FFF2-40B4-BE49-F238E27FC236}">
                <a16:creationId xmlns:a16="http://schemas.microsoft.com/office/drawing/2014/main" id="{3E294037-AC1F-E1BC-A44C-E641470F66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2763724-FD87-CF05-8562-BC7103FA983A}"/>
              </a:ext>
            </a:extLst>
          </p:cNvPr>
          <p:cNvSpPr>
            <a:spLocks noGrp="1"/>
          </p:cNvSpPr>
          <p:nvPr>
            <p:ph type="dt" sz="half" idx="10"/>
          </p:nvPr>
        </p:nvSpPr>
        <p:spPr/>
        <p:txBody>
          <a:bodyPr/>
          <a:lstStyle/>
          <a:p>
            <a:fld id="{51A910C6-B172-4D2B-BD57-147BFD306F91}" type="datetimeFigureOut">
              <a:rPr lang="es-UY" smtClean="0"/>
              <a:t>9/4/2025</a:t>
            </a:fld>
            <a:endParaRPr lang="es-UY"/>
          </a:p>
        </p:txBody>
      </p:sp>
      <p:sp>
        <p:nvSpPr>
          <p:cNvPr id="6" name="Marcador de pie de página 5">
            <a:extLst>
              <a:ext uri="{FF2B5EF4-FFF2-40B4-BE49-F238E27FC236}">
                <a16:creationId xmlns:a16="http://schemas.microsoft.com/office/drawing/2014/main" id="{16C0A776-D883-F424-6B9E-A6CA2FFE8756}"/>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C7FF0E56-0B1C-314F-8B12-7838128ED50F}"/>
              </a:ext>
            </a:extLst>
          </p:cNvPr>
          <p:cNvSpPr>
            <a:spLocks noGrp="1"/>
          </p:cNvSpPr>
          <p:nvPr>
            <p:ph type="sldNum" sz="quarter" idx="12"/>
          </p:nvPr>
        </p:nvSpPr>
        <p:spPr/>
        <p:txBody>
          <a:bodyPr/>
          <a:lstStyle/>
          <a:p>
            <a:fld id="{992AB3A7-D179-4335-8CDE-15900E119326}" type="slidenum">
              <a:rPr lang="es-UY" smtClean="0"/>
              <a:t>‹Nº›</a:t>
            </a:fld>
            <a:endParaRPr lang="es-UY"/>
          </a:p>
        </p:txBody>
      </p:sp>
    </p:spTree>
    <p:extLst>
      <p:ext uri="{BB962C8B-B14F-4D97-AF65-F5344CB8AC3E}">
        <p14:creationId xmlns:p14="http://schemas.microsoft.com/office/powerpoint/2010/main" val="1406483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232C594-0E8A-BF2E-6B4D-4E535CA025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8196A3C0-1331-8324-644A-70AF082E76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22F971B6-F0B7-5870-542E-074CFD8E23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1A910C6-B172-4D2B-BD57-147BFD306F91}" type="datetimeFigureOut">
              <a:rPr lang="es-UY" smtClean="0"/>
              <a:t>9/4/2025</a:t>
            </a:fld>
            <a:endParaRPr lang="es-UY"/>
          </a:p>
        </p:txBody>
      </p:sp>
      <p:sp>
        <p:nvSpPr>
          <p:cNvPr id="5" name="Marcador de pie de página 4">
            <a:extLst>
              <a:ext uri="{FF2B5EF4-FFF2-40B4-BE49-F238E27FC236}">
                <a16:creationId xmlns:a16="http://schemas.microsoft.com/office/drawing/2014/main" id="{8F2E746F-3F07-A857-9809-529B001DEA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Y"/>
          </a:p>
        </p:txBody>
      </p:sp>
      <p:sp>
        <p:nvSpPr>
          <p:cNvPr id="6" name="Marcador de número de diapositiva 5">
            <a:extLst>
              <a:ext uri="{FF2B5EF4-FFF2-40B4-BE49-F238E27FC236}">
                <a16:creationId xmlns:a16="http://schemas.microsoft.com/office/drawing/2014/main" id="{2B50AC15-F2EE-02F0-9557-C161DC51F8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2AB3A7-D179-4335-8CDE-15900E119326}" type="slidenum">
              <a:rPr lang="es-UY" smtClean="0"/>
              <a:t>‹Nº›</a:t>
            </a:fld>
            <a:endParaRPr lang="es-UY"/>
          </a:p>
        </p:txBody>
      </p:sp>
    </p:spTree>
    <p:extLst>
      <p:ext uri="{BB962C8B-B14F-4D97-AF65-F5344CB8AC3E}">
        <p14:creationId xmlns:p14="http://schemas.microsoft.com/office/powerpoint/2010/main" val="3527526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ítulo 1">
            <a:extLst>
              <a:ext uri="{FF2B5EF4-FFF2-40B4-BE49-F238E27FC236}">
                <a16:creationId xmlns:a16="http://schemas.microsoft.com/office/drawing/2014/main" id="{31E03469-FF31-A976-2789-9391ED505F48}"/>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PARTE 1- Proceso Contable </a:t>
            </a:r>
          </a:p>
        </p:txBody>
      </p:sp>
    </p:spTree>
    <p:extLst>
      <p:ext uri="{BB962C8B-B14F-4D97-AF65-F5344CB8AC3E}">
        <p14:creationId xmlns:p14="http://schemas.microsoft.com/office/powerpoint/2010/main" val="52447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0">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80FD0658-47F4-3919-67A3-0AEAE494EB7E}"/>
              </a:ext>
            </a:extLst>
          </p:cNvPr>
          <p:cNvSpPr>
            <a:spLocks noGrp="1"/>
          </p:cNvSpPr>
          <p:nvPr>
            <p:ph idx="1"/>
          </p:nvPr>
        </p:nvSpPr>
        <p:spPr>
          <a:xfrm>
            <a:off x="355600" y="177800"/>
            <a:ext cx="10642600" cy="6222572"/>
          </a:xfrm>
        </p:spPr>
        <p:txBody>
          <a:bodyPr anchor="t">
            <a:noAutofit/>
          </a:bodyPr>
          <a:lstStyle/>
          <a:p>
            <a:pPr algn="just"/>
            <a:r>
              <a:rPr lang="es-UY" sz="2400" dirty="0"/>
              <a:t>Otros aspectos que recomendamos repasar de lo estudiado en Conceptos Contables:</a:t>
            </a:r>
          </a:p>
          <a:p>
            <a:pPr algn="just"/>
            <a:r>
              <a:rPr lang="es-UY" sz="2400" dirty="0"/>
              <a:t>• Características que debe reunir un plan de cuentas: ordenamiento sistemático, homogeneidad en los agrupamientos, flexibilidad, claridad</a:t>
            </a:r>
          </a:p>
          <a:p>
            <a:pPr algn="just"/>
            <a:endParaRPr lang="es-UY" sz="2400" dirty="0"/>
          </a:p>
          <a:p>
            <a:pPr algn="just"/>
            <a:r>
              <a:rPr lang="es-UY" sz="2400" dirty="0"/>
              <a:t>Aspectos a considerar en la elaboración de un plan de cuentas: en relación a la empresa (actividad económica, naturaleza jurídica, tamaño y extensión territorial), en relación a la información requerida (tanto de uso interno como externo), en relación al proceso contable (manual, automatizado).</a:t>
            </a:r>
          </a:p>
          <a:p>
            <a:pPr algn="just"/>
            <a:r>
              <a:rPr lang="es-UY" sz="2400" dirty="0"/>
              <a:t>• Codificación de las cuentas- sistemas de codificación: alfabético, mnemotécnico, alfanumérico, numérico</a:t>
            </a:r>
          </a:p>
        </p:txBody>
      </p:sp>
      <p:sp>
        <p:nvSpPr>
          <p:cNvPr id="34" name="Rectangle 22">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4">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3180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C10E519F-BDCD-F196-39B6-547FD939841F}"/>
              </a:ext>
            </a:extLst>
          </p:cNvPr>
          <p:cNvSpPr>
            <a:spLocks noGrp="1"/>
          </p:cNvSpPr>
          <p:nvPr>
            <p:ph idx="1"/>
          </p:nvPr>
        </p:nvSpPr>
        <p:spPr>
          <a:xfrm>
            <a:off x="459351" y="1828800"/>
            <a:ext cx="10636280" cy="4172755"/>
          </a:xfrm>
        </p:spPr>
        <p:txBody>
          <a:bodyPr anchor="ctr">
            <a:noAutofit/>
          </a:bodyPr>
          <a:lstStyle/>
          <a:p>
            <a:r>
              <a:rPr lang="es-UY" sz="2400" dirty="0"/>
              <a:t>Se tendrá entonces: </a:t>
            </a:r>
            <a:r>
              <a:rPr lang="es-UY" sz="2400" dirty="0" err="1"/>
              <a:t>Gtos.adm</a:t>
            </a:r>
            <a:r>
              <a:rPr lang="es-UY" sz="2400" dirty="0"/>
              <a:t>- Sueldos y jornales, </a:t>
            </a:r>
            <a:r>
              <a:rPr lang="es-UY" sz="2400" dirty="0" err="1"/>
              <a:t>Gtos.vtas</a:t>
            </a:r>
            <a:r>
              <a:rPr lang="es-UY" sz="2400" dirty="0"/>
              <a:t>-Sueldos y jornales, </a:t>
            </a:r>
            <a:r>
              <a:rPr lang="es-UY" sz="2400" dirty="0" err="1"/>
              <a:t>Gtos</a:t>
            </a:r>
            <a:r>
              <a:rPr lang="es-UY" sz="2400" dirty="0"/>
              <a:t>. </a:t>
            </a:r>
            <a:r>
              <a:rPr lang="es-UY" sz="2400" dirty="0" err="1"/>
              <a:t>prod</a:t>
            </a:r>
            <a:r>
              <a:rPr lang="es-UY" sz="2400" dirty="0"/>
              <a:t>.-Sueldos y jornales y análogamente con Aportes sociales, …, Amortizaciones, …</a:t>
            </a:r>
          </a:p>
          <a:p>
            <a:r>
              <a:rPr lang="es-UY" sz="2400" dirty="0"/>
              <a:t>En cuanto a los códigos, todos los de las cuentas de </a:t>
            </a:r>
            <a:r>
              <a:rPr lang="es-UY" sz="2400" dirty="0" err="1"/>
              <a:t>gtos</a:t>
            </a:r>
            <a:r>
              <a:rPr lang="es-UY" sz="2400" dirty="0"/>
              <a:t>. </a:t>
            </a:r>
            <a:r>
              <a:rPr lang="es-UY" sz="2400" dirty="0" err="1"/>
              <a:t>adm</a:t>
            </a:r>
            <a:r>
              <a:rPr lang="es-UY" sz="2400" dirty="0"/>
              <a:t>. comenzarán con los mismos dígitos y todos los de las cuentas de Sueldos terminarían con los mismos.</a:t>
            </a:r>
          </a:p>
          <a:p>
            <a:r>
              <a:rPr lang="es-UY" sz="2400" dirty="0"/>
              <a:t>Para trabajar de manera sistemática, es conveniente hacer un cuadro de doble entrada en que los primeros dígitos representan a las funciones (o más detalladamente a los departamentos) y los últimos al concepto del gasto.</a:t>
            </a:r>
          </a:p>
        </p:txBody>
      </p:sp>
    </p:spTree>
    <p:extLst>
      <p:ext uri="{BB962C8B-B14F-4D97-AF65-F5344CB8AC3E}">
        <p14:creationId xmlns:p14="http://schemas.microsoft.com/office/powerpoint/2010/main" val="3981290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2" name="Rectangle 6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Shape 6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2" name="Rectangle 7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Content Placeholder 43">
            <a:extLst>
              <a:ext uri="{FF2B5EF4-FFF2-40B4-BE49-F238E27FC236}">
                <a16:creationId xmlns:a16="http://schemas.microsoft.com/office/drawing/2014/main" id="{C9318D77-FAF2-9207-7213-51E35BC9B225}"/>
              </a:ext>
            </a:extLst>
          </p:cNvPr>
          <p:cNvSpPr>
            <a:spLocks noGrp="1"/>
          </p:cNvSpPr>
          <p:nvPr>
            <p:ph idx="1"/>
          </p:nvPr>
        </p:nvSpPr>
        <p:spPr>
          <a:xfrm>
            <a:off x="771727" y="425876"/>
            <a:ext cx="3025303" cy="5546047"/>
          </a:xfrm>
        </p:spPr>
        <p:txBody>
          <a:bodyPr anchor="ctr">
            <a:normAutofit/>
          </a:bodyPr>
          <a:lstStyle/>
          <a:p>
            <a:r>
              <a:rPr lang="en-US" sz="4000" dirty="0">
                <a:solidFill>
                  <a:srgbClr val="FFFFFF"/>
                </a:solidFill>
                <a:latin typeface="Aptos Display" panose="02110004020202020204"/>
                <a:ea typeface="+mj-ea"/>
                <a:cs typeface="+mj-cs"/>
              </a:rPr>
              <a:t>Plan de Cuentas</a:t>
            </a:r>
            <a:endParaRPr lang="en-US" sz="2000" dirty="0"/>
          </a:p>
        </p:txBody>
      </p:sp>
      <p:pic>
        <p:nvPicPr>
          <p:cNvPr id="5" name="Marcador de contenido 4">
            <a:extLst>
              <a:ext uri="{FF2B5EF4-FFF2-40B4-BE49-F238E27FC236}">
                <a16:creationId xmlns:a16="http://schemas.microsoft.com/office/drawing/2014/main" id="{6865CCA6-F1A5-42EF-5F9A-AE4E2E49D265}"/>
              </a:ext>
            </a:extLst>
          </p:cNvPr>
          <p:cNvPicPr>
            <a:picLocks noChangeAspect="1"/>
          </p:cNvPicPr>
          <p:nvPr/>
        </p:nvPicPr>
        <p:blipFill>
          <a:blip r:embed="rId2"/>
          <a:stretch>
            <a:fillRect/>
          </a:stretch>
        </p:blipFill>
        <p:spPr>
          <a:xfrm>
            <a:off x="4568757" y="425876"/>
            <a:ext cx="6349999" cy="5714999"/>
          </a:xfrm>
          <a:prstGeom prst="rect">
            <a:avLst/>
          </a:prstGeom>
        </p:spPr>
      </p:pic>
    </p:spTree>
    <p:extLst>
      <p:ext uri="{BB962C8B-B14F-4D97-AF65-F5344CB8AC3E}">
        <p14:creationId xmlns:p14="http://schemas.microsoft.com/office/powerpoint/2010/main" val="1523451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descr="Interfaz de usuario gráfica, Aplicación&#10;&#10;El contenido generado por IA puede ser incorrecto.">
            <a:extLst>
              <a:ext uri="{FF2B5EF4-FFF2-40B4-BE49-F238E27FC236}">
                <a16:creationId xmlns:a16="http://schemas.microsoft.com/office/drawing/2014/main" id="{8EEFCCA5-86B3-AB7A-C006-71B35DB7A5C7}"/>
              </a:ext>
            </a:extLst>
          </p:cNvPr>
          <p:cNvPicPr>
            <a:picLocks noChangeAspect="1"/>
          </p:cNvPicPr>
          <p:nvPr/>
        </p:nvPicPr>
        <p:blipFill>
          <a:blip r:embed="rId2"/>
          <a:stretch>
            <a:fillRect/>
          </a:stretch>
        </p:blipFill>
        <p:spPr>
          <a:xfrm>
            <a:off x="457200" y="1018414"/>
            <a:ext cx="11277600" cy="4821172"/>
          </a:xfrm>
          <a:prstGeom prst="rect">
            <a:avLst/>
          </a:prstGeom>
        </p:spPr>
      </p:pic>
    </p:spTree>
    <p:extLst>
      <p:ext uri="{BB962C8B-B14F-4D97-AF65-F5344CB8AC3E}">
        <p14:creationId xmlns:p14="http://schemas.microsoft.com/office/powerpoint/2010/main" val="1962439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ítulo 1">
            <a:extLst>
              <a:ext uri="{FF2B5EF4-FFF2-40B4-BE49-F238E27FC236}">
                <a16:creationId xmlns:a16="http://schemas.microsoft.com/office/drawing/2014/main" id="{6A945199-D897-69DD-2037-B2BD2AC521C5}"/>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dirty="0">
                <a:solidFill>
                  <a:srgbClr val="FFFFFF"/>
                </a:solidFill>
                <a:latin typeface="+mj-lt"/>
                <a:ea typeface="+mj-ea"/>
                <a:cs typeface="+mj-cs"/>
              </a:rPr>
              <a:t>Sistema de </a:t>
            </a:r>
            <a:r>
              <a:rPr lang="en-US" sz="4000" kern="1200" dirty="0" err="1">
                <a:solidFill>
                  <a:srgbClr val="FFFFFF"/>
                </a:solidFill>
                <a:latin typeface="+mj-lt"/>
                <a:ea typeface="+mj-ea"/>
                <a:cs typeface="+mj-cs"/>
              </a:rPr>
              <a:t>Contabilidad</a:t>
            </a:r>
            <a:r>
              <a:rPr lang="en-US" sz="4000" kern="1200" dirty="0">
                <a:solidFill>
                  <a:srgbClr val="FFFFFF"/>
                </a:solidFill>
                <a:latin typeface="+mj-lt"/>
                <a:ea typeface="+mj-ea"/>
                <a:cs typeface="+mj-cs"/>
              </a:rPr>
              <a:t> Memory</a:t>
            </a:r>
          </a:p>
        </p:txBody>
      </p:sp>
      <p:pic>
        <p:nvPicPr>
          <p:cNvPr id="5" name="Marcador de contenido 4">
            <a:extLst>
              <a:ext uri="{FF2B5EF4-FFF2-40B4-BE49-F238E27FC236}">
                <a16:creationId xmlns:a16="http://schemas.microsoft.com/office/drawing/2014/main" id="{F1D1C85D-E6B6-5DA3-F2FA-6F09F283D1A3}"/>
              </a:ext>
            </a:extLst>
          </p:cNvPr>
          <p:cNvPicPr>
            <a:picLocks noGrp="1" noChangeAspect="1"/>
          </p:cNvPicPr>
          <p:nvPr>
            <p:ph idx="1"/>
          </p:nvPr>
        </p:nvPicPr>
        <p:blipFill>
          <a:blip r:embed="rId2"/>
          <a:stretch>
            <a:fillRect/>
          </a:stretch>
        </p:blipFill>
        <p:spPr>
          <a:xfrm>
            <a:off x="3811507" y="977900"/>
            <a:ext cx="7916669" cy="4711700"/>
          </a:xfrm>
          <a:prstGeom prst="rect">
            <a:avLst/>
          </a:prstGeom>
        </p:spPr>
      </p:pic>
    </p:spTree>
    <p:extLst>
      <p:ext uri="{BB962C8B-B14F-4D97-AF65-F5344CB8AC3E}">
        <p14:creationId xmlns:p14="http://schemas.microsoft.com/office/powerpoint/2010/main" val="2525206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5E3D2F5-CAAD-FD5D-49CD-D02F7B2521B9}"/>
              </a:ext>
            </a:extLst>
          </p:cNvPr>
          <p:cNvSpPr>
            <a:spLocks noGrp="1"/>
          </p:cNvSpPr>
          <p:nvPr>
            <p:ph type="ctrTitle"/>
          </p:nvPr>
        </p:nvSpPr>
        <p:spPr>
          <a:xfrm>
            <a:off x="699713" y="248038"/>
            <a:ext cx="7063721" cy="1159200"/>
          </a:xfrm>
        </p:spPr>
        <p:txBody>
          <a:bodyPr anchor="ctr">
            <a:normAutofit/>
          </a:bodyPr>
          <a:lstStyle/>
          <a:p>
            <a:pPr algn="l"/>
            <a:br>
              <a:rPr lang="es-AR" sz="3700">
                <a:solidFill>
                  <a:srgbClr val="FFFFFF"/>
                </a:solidFill>
              </a:rPr>
            </a:br>
            <a:r>
              <a:rPr kumimoji="0" lang="es-AR" sz="3700" b="0" i="0" u="none" strike="noStrike" kern="1200" cap="none" spc="0" normalizeH="0" baseline="0" noProof="0">
                <a:ln>
                  <a:noFill/>
                </a:ln>
                <a:solidFill>
                  <a:srgbClr val="FFFFFF"/>
                </a:solidFill>
                <a:effectLst/>
                <a:uLnTx/>
                <a:uFillTx/>
                <a:latin typeface="Aptos Display" panose="02110004020202020204"/>
                <a:ea typeface="+mj-ea"/>
                <a:cs typeface="+mj-cs"/>
              </a:rPr>
              <a:t>Proceso Contable</a:t>
            </a:r>
            <a:endParaRPr lang="es-UY" sz="3700">
              <a:solidFill>
                <a:srgbClr val="FFFFFF"/>
              </a:solidFill>
            </a:endParaRPr>
          </a:p>
        </p:txBody>
      </p:sp>
      <p:pic>
        <p:nvPicPr>
          <p:cNvPr id="5" name="Imagen 4">
            <a:extLst>
              <a:ext uri="{FF2B5EF4-FFF2-40B4-BE49-F238E27FC236}">
                <a16:creationId xmlns:a16="http://schemas.microsoft.com/office/drawing/2014/main" id="{DD004747-862C-6D5E-2FAC-B5D821E0A063}"/>
              </a:ext>
            </a:extLst>
          </p:cNvPr>
          <p:cNvPicPr>
            <a:picLocks noChangeAspect="1"/>
          </p:cNvPicPr>
          <p:nvPr/>
        </p:nvPicPr>
        <p:blipFill>
          <a:blip r:embed="rId2"/>
          <a:stretch>
            <a:fillRect/>
          </a:stretch>
        </p:blipFill>
        <p:spPr>
          <a:xfrm>
            <a:off x="1359659" y="1966293"/>
            <a:ext cx="9472681" cy="4452160"/>
          </a:xfrm>
          <a:prstGeom prst="rect">
            <a:avLst/>
          </a:prstGeom>
        </p:spPr>
      </p:pic>
    </p:spTree>
    <p:extLst>
      <p:ext uri="{BB962C8B-B14F-4D97-AF65-F5344CB8AC3E}">
        <p14:creationId xmlns:p14="http://schemas.microsoft.com/office/powerpoint/2010/main" val="458051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FD073016-B734-483B-8953-5BADEE1451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38600" y="0"/>
            <a:ext cx="8157458" cy="6858000"/>
          </a:xfrm>
          <a:prstGeom prst="rect">
            <a:avLst/>
          </a:prstGeom>
          <a:gradFill>
            <a:gsLst>
              <a:gs pos="2000">
                <a:schemeClr val="accent1"/>
              </a:gs>
              <a:gs pos="78000">
                <a:schemeClr val="accent1">
                  <a:lumMod val="50000"/>
                </a:schemeClr>
              </a:gs>
              <a:gs pos="100000">
                <a:srgbClr val="000000">
                  <a:alpha val="85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90A7EAB6-59D3-4325-8DE6-E0CA4009CE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4537" y="1839884"/>
            <a:ext cx="8157460" cy="5017687"/>
          </a:xfrm>
          <a:prstGeom prst="rect">
            <a:avLst/>
          </a:prstGeom>
          <a:gradFill>
            <a:gsLst>
              <a:gs pos="0">
                <a:schemeClr val="accent1">
                  <a:lumMod val="60000"/>
                  <a:lumOff val="40000"/>
                  <a:alpha val="30000"/>
                </a:schemeClr>
              </a:gs>
              <a:gs pos="100000">
                <a:srgbClr val="000000">
                  <a:alpha val="44000"/>
                </a:srgb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063179" y="-33131"/>
            <a:ext cx="6857999" cy="6923403"/>
          </a:xfrm>
          <a:prstGeom prst="rect">
            <a:avLst/>
          </a:prstGeom>
          <a:gradFill>
            <a:gsLst>
              <a:gs pos="56000">
                <a:schemeClr val="accent1">
                  <a:lumMod val="60000"/>
                  <a:lumOff val="40000"/>
                  <a:alpha val="0"/>
                </a:schemeClr>
              </a:gs>
              <a:gs pos="100000">
                <a:schemeClr val="accent1"/>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Marcador de contenido 4">
            <a:extLst>
              <a:ext uri="{FF2B5EF4-FFF2-40B4-BE49-F238E27FC236}">
                <a16:creationId xmlns:a16="http://schemas.microsoft.com/office/drawing/2014/main" id="{82AA9A11-C65B-E776-4D4B-40A4B48A4330}"/>
              </a:ext>
            </a:extLst>
          </p:cNvPr>
          <p:cNvPicPr>
            <a:picLocks noGrp="1" noChangeAspect="1"/>
          </p:cNvPicPr>
          <p:nvPr>
            <p:ph idx="1"/>
          </p:nvPr>
        </p:nvPicPr>
        <p:blipFill>
          <a:blip r:embed="rId2"/>
          <a:stretch>
            <a:fillRect/>
          </a:stretch>
        </p:blipFill>
        <p:spPr>
          <a:xfrm>
            <a:off x="2093576" y="457200"/>
            <a:ext cx="8004848" cy="5943600"/>
          </a:xfrm>
          <a:prstGeom prst="rect">
            <a:avLst/>
          </a:prstGeom>
        </p:spPr>
      </p:pic>
    </p:spTree>
    <p:extLst>
      <p:ext uri="{BB962C8B-B14F-4D97-AF65-F5344CB8AC3E}">
        <p14:creationId xmlns:p14="http://schemas.microsoft.com/office/powerpoint/2010/main" val="3246811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FFCF002F-151D-30A8-DBD1-7A8D27E31468}"/>
              </a:ext>
            </a:extLst>
          </p:cNvPr>
          <p:cNvSpPr>
            <a:spLocks noGrp="1"/>
          </p:cNvSpPr>
          <p:nvPr>
            <p:ph idx="1"/>
          </p:nvPr>
        </p:nvSpPr>
        <p:spPr>
          <a:xfrm>
            <a:off x="965200" y="2570348"/>
            <a:ext cx="9307882" cy="2382833"/>
          </a:xfrm>
        </p:spPr>
        <p:txBody>
          <a:bodyPr anchor="ctr">
            <a:noAutofit/>
          </a:bodyPr>
          <a:lstStyle/>
          <a:p>
            <a:r>
              <a:rPr lang="es-UY" sz="2400" dirty="0"/>
              <a:t>Mientras que el proceso contable es un conjunto de etapas, el sistema contable es un conjunto de elementos, para llevar a cabo el proceso contable.</a:t>
            </a:r>
          </a:p>
          <a:p>
            <a:r>
              <a:rPr lang="es-UY" sz="2400" dirty="0"/>
              <a:t>La computarización potencia significativamente la rapidez y seguridad del proceso contable en cada una de las tareas mencionadas.</a:t>
            </a:r>
          </a:p>
        </p:txBody>
      </p:sp>
      <p:pic>
        <p:nvPicPr>
          <p:cNvPr id="6" name="Imagen 5">
            <a:extLst>
              <a:ext uri="{FF2B5EF4-FFF2-40B4-BE49-F238E27FC236}">
                <a16:creationId xmlns:a16="http://schemas.microsoft.com/office/drawing/2014/main" id="{A90134EA-2A1E-C157-06CB-75040F4DDCA5}"/>
              </a:ext>
            </a:extLst>
          </p:cNvPr>
          <p:cNvPicPr>
            <a:picLocks noChangeAspect="1"/>
          </p:cNvPicPr>
          <p:nvPr/>
        </p:nvPicPr>
        <p:blipFill>
          <a:blip r:embed="rId2"/>
          <a:stretch>
            <a:fillRect/>
          </a:stretch>
        </p:blipFill>
        <p:spPr>
          <a:xfrm>
            <a:off x="757237" y="708912"/>
            <a:ext cx="9858033" cy="1551134"/>
          </a:xfrm>
          <a:prstGeom prst="rect">
            <a:avLst/>
          </a:prstGeom>
        </p:spPr>
      </p:pic>
    </p:spTree>
    <p:extLst>
      <p:ext uri="{BB962C8B-B14F-4D97-AF65-F5344CB8AC3E}">
        <p14:creationId xmlns:p14="http://schemas.microsoft.com/office/powerpoint/2010/main" val="4168656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0" name="Rectangle 65">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67">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69">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71">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73">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75">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ítulo 2">
            <a:extLst>
              <a:ext uri="{FF2B5EF4-FFF2-40B4-BE49-F238E27FC236}">
                <a16:creationId xmlns:a16="http://schemas.microsoft.com/office/drawing/2014/main" id="{48CD15EF-EDD2-C3CB-E9D8-9A8CDD5C6A06}"/>
              </a:ext>
            </a:extLst>
          </p:cNvPr>
          <p:cNvSpPr>
            <a:spLocks noGrp="1"/>
          </p:cNvSpPr>
          <p:nvPr>
            <p:ph type="subTitle" idx="1"/>
          </p:nvPr>
        </p:nvSpPr>
        <p:spPr>
          <a:xfrm>
            <a:off x="2033474" y="1498600"/>
            <a:ext cx="7618526" cy="4540416"/>
          </a:xfrm>
        </p:spPr>
        <p:txBody>
          <a:bodyPr>
            <a:normAutofit/>
          </a:bodyPr>
          <a:lstStyle/>
          <a:p>
            <a:pPr algn="l"/>
            <a:r>
              <a:rPr lang="es-UY" sz="2800" dirty="0">
                <a:solidFill>
                  <a:srgbClr val="FFFFFF"/>
                </a:solidFill>
              </a:rPr>
              <a:t>El conjunto de elementos inter relacionados :</a:t>
            </a:r>
          </a:p>
          <a:p>
            <a:pPr marL="457200" indent="-457200" algn="l">
              <a:buFont typeface="Arial" panose="020B0604020202020204" pitchFamily="34" charset="0"/>
              <a:buChar char="•"/>
            </a:pPr>
            <a:r>
              <a:rPr lang="es-UY" sz="2800" dirty="0">
                <a:solidFill>
                  <a:srgbClr val="FFFFFF"/>
                </a:solidFill>
              </a:rPr>
              <a:t>Plan de cuentas</a:t>
            </a:r>
          </a:p>
          <a:p>
            <a:pPr algn="l"/>
            <a:r>
              <a:rPr lang="es-UY" sz="2800" dirty="0">
                <a:solidFill>
                  <a:srgbClr val="FFFFFF"/>
                </a:solidFill>
              </a:rPr>
              <a:t>•     Manual de cuentas</a:t>
            </a:r>
          </a:p>
          <a:p>
            <a:pPr algn="l"/>
            <a:r>
              <a:rPr lang="es-UY" sz="2800" dirty="0">
                <a:solidFill>
                  <a:srgbClr val="FFFFFF"/>
                </a:solidFill>
              </a:rPr>
              <a:t>•     Medios de registración</a:t>
            </a:r>
          </a:p>
          <a:p>
            <a:pPr algn="l"/>
            <a:r>
              <a:rPr lang="es-UY" sz="2800" dirty="0">
                <a:solidFill>
                  <a:srgbClr val="FFFFFF"/>
                </a:solidFill>
              </a:rPr>
              <a:t>•     Plan de asientos</a:t>
            </a:r>
          </a:p>
          <a:p>
            <a:pPr algn="l"/>
            <a:r>
              <a:rPr lang="es-UY" sz="2800" dirty="0">
                <a:solidFill>
                  <a:srgbClr val="FFFFFF"/>
                </a:solidFill>
              </a:rPr>
              <a:t>•     Registros contables</a:t>
            </a:r>
          </a:p>
          <a:p>
            <a:pPr algn="l"/>
            <a:r>
              <a:rPr lang="es-UY" sz="2800" dirty="0">
                <a:solidFill>
                  <a:srgbClr val="FFFFFF"/>
                </a:solidFill>
              </a:rPr>
              <a:t>•     Controles (algoritmos para controles</a:t>
            </a:r>
            <a:r>
              <a:rPr lang="es-UY" sz="600" dirty="0">
                <a:solidFill>
                  <a:srgbClr val="FFFFFF"/>
                </a:solidFill>
              </a:rPr>
              <a:t>)</a:t>
            </a:r>
          </a:p>
        </p:txBody>
      </p:sp>
      <p:sp>
        <p:nvSpPr>
          <p:cNvPr id="86" name="Rectangle 77">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1961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000"/>
                                  </p:stCondLst>
                                  <p:iterate type="wd">
                                    <p:tmPct val="15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1000"/>
                                  </p:stCondLst>
                                  <p:iterate type="wd">
                                    <p:tmPct val="15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1000"/>
                                  </p:stCondLst>
                                  <p:iterate type="wd">
                                    <p:tmPct val="15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1000"/>
                                  </p:stCondLst>
                                  <p:iterate type="wd">
                                    <p:tmPct val="15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1000"/>
                                  </p:stCondLst>
                                  <p:iterate type="wd">
                                    <p:tmPct val="15000"/>
                                  </p:iterate>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1000"/>
                                  </p:stCondLst>
                                  <p:iterate type="wd">
                                    <p:tmPct val="15000"/>
                                  </p:iterate>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4E43B9F-748B-01AA-7EA5-875F4C7C5792}"/>
              </a:ext>
            </a:extLst>
          </p:cNvPr>
          <p:cNvSpPr>
            <a:spLocks noGrp="1"/>
          </p:cNvSpPr>
          <p:nvPr>
            <p:ph type="title"/>
          </p:nvPr>
        </p:nvSpPr>
        <p:spPr>
          <a:xfrm>
            <a:off x="466722" y="586855"/>
            <a:ext cx="3201366" cy="3387497"/>
          </a:xfrm>
        </p:spPr>
        <p:txBody>
          <a:bodyPr anchor="b">
            <a:normAutofit/>
          </a:bodyPr>
          <a:lstStyle/>
          <a:p>
            <a:pPr algn="r"/>
            <a:r>
              <a:rPr lang="es-AR" sz="4000">
                <a:solidFill>
                  <a:srgbClr val="FFFFFF"/>
                </a:solidFill>
              </a:rPr>
              <a:t>Plan de cuentas</a:t>
            </a:r>
            <a:br>
              <a:rPr lang="es-AR" sz="4000">
                <a:solidFill>
                  <a:srgbClr val="FFFFFF"/>
                </a:solidFill>
              </a:rPr>
            </a:br>
            <a:endParaRPr lang="es-UY" sz="4000">
              <a:solidFill>
                <a:srgbClr val="FFFFFF"/>
              </a:solidFill>
            </a:endParaRPr>
          </a:p>
        </p:txBody>
      </p:sp>
      <p:sp>
        <p:nvSpPr>
          <p:cNvPr id="3" name="Marcador de contenido 2">
            <a:extLst>
              <a:ext uri="{FF2B5EF4-FFF2-40B4-BE49-F238E27FC236}">
                <a16:creationId xmlns:a16="http://schemas.microsoft.com/office/drawing/2014/main" id="{0301D55C-11A2-AD33-CA11-A8160103AE75}"/>
              </a:ext>
            </a:extLst>
          </p:cNvPr>
          <p:cNvSpPr>
            <a:spLocks noGrp="1"/>
          </p:cNvSpPr>
          <p:nvPr>
            <p:ph idx="1"/>
          </p:nvPr>
        </p:nvSpPr>
        <p:spPr>
          <a:xfrm>
            <a:off x="4134811" y="649480"/>
            <a:ext cx="7230796" cy="5546047"/>
          </a:xfrm>
        </p:spPr>
        <p:txBody>
          <a:bodyPr anchor="ctr">
            <a:normAutofit/>
          </a:bodyPr>
          <a:lstStyle/>
          <a:p>
            <a:pPr marL="0" indent="0" algn="just">
              <a:buNone/>
            </a:pPr>
            <a:r>
              <a:rPr lang="es-UY" sz="2400" dirty="0"/>
              <a:t>Plan de cuentas es la lista ordenada de todas las cuentas que usa la empresa que permiten sistematizar las imputaciones contables para cumplir con la finalidad de la Contabilidad, de brindar información, tanto a usuarios internos como externos, para la toma de decisiones y el control.</a:t>
            </a:r>
          </a:p>
        </p:txBody>
      </p:sp>
    </p:spTree>
    <p:extLst>
      <p:ext uri="{BB962C8B-B14F-4D97-AF65-F5344CB8AC3E}">
        <p14:creationId xmlns:p14="http://schemas.microsoft.com/office/powerpoint/2010/main" val="3364173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D594FB4D-BC99-88B6-EE3B-CD43207C123E}"/>
              </a:ext>
            </a:extLst>
          </p:cNvPr>
          <p:cNvSpPr>
            <a:spLocks noGrp="1"/>
          </p:cNvSpPr>
          <p:nvPr>
            <p:ph idx="1"/>
          </p:nvPr>
        </p:nvSpPr>
        <p:spPr>
          <a:xfrm>
            <a:off x="698501" y="1590740"/>
            <a:ext cx="10397130" cy="4898959"/>
          </a:xfrm>
        </p:spPr>
        <p:txBody>
          <a:bodyPr anchor="ctr">
            <a:normAutofit/>
          </a:bodyPr>
          <a:lstStyle/>
          <a:p>
            <a:pPr algn="just"/>
            <a:r>
              <a:rPr lang="es-UY" sz="2400" dirty="0"/>
              <a:t>El concepto de lista ordenada, implica un criterio de ordenamiento</a:t>
            </a:r>
          </a:p>
          <a:p>
            <a:pPr algn="just"/>
            <a:r>
              <a:rPr lang="es-UY" sz="2400" dirty="0"/>
              <a:t>En general, se comienza con el juego de cuentas patrimoniales -dentro de ellas- se ordena primero las integrales y luego las diferenciales. </a:t>
            </a:r>
          </a:p>
          <a:p>
            <a:pPr algn="just"/>
            <a:r>
              <a:rPr lang="es-UY" sz="2400" dirty="0"/>
              <a:t>A su vez dentro de cada clase de cuentas, se sigue un criterio de ordenamiento, como en el caso de los activos, son ordenadas siguiendo criterio de liquidez, etc. </a:t>
            </a:r>
          </a:p>
          <a:p>
            <a:pPr algn="just"/>
            <a:r>
              <a:rPr lang="es-UY" sz="2400" dirty="0"/>
              <a:t>Se termina con el juego de cuentas no patrimoniales, como cuentas de orden, cuentas </a:t>
            </a:r>
            <a:r>
              <a:rPr lang="es-UY" sz="2400" dirty="0" err="1"/>
              <a:t>decontingencia</a:t>
            </a:r>
            <a:r>
              <a:rPr lang="es-UY" sz="2400" dirty="0"/>
              <a:t> y cuentas de control.</a:t>
            </a:r>
          </a:p>
          <a:p>
            <a:pPr algn="just"/>
            <a:r>
              <a:rPr lang="es-UY" sz="2400" dirty="0"/>
              <a:t>En el Plan de cuentas debe incluirse todas las cuentas que se necesite</a:t>
            </a:r>
          </a:p>
          <a:p>
            <a:pPr algn="just"/>
            <a:r>
              <a:rPr lang="es-UY" sz="2400" dirty="0"/>
              <a:t>Clasificación de los gastos</a:t>
            </a:r>
          </a:p>
          <a:p>
            <a:endParaRPr lang="es-UY" sz="1300" dirty="0"/>
          </a:p>
        </p:txBody>
      </p:sp>
    </p:spTree>
    <p:extLst>
      <p:ext uri="{BB962C8B-B14F-4D97-AF65-F5344CB8AC3E}">
        <p14:creationId xmlns:p14="http://schemas.microsoft.com/office/powerpoint/2010/main" val="456722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B3FA1AAC-C1ED-4F77-BFA4-BE80FC0AC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uadroTexto 4">
            <a:extLst>
              <a:ext uri="{FF2B5EF4-FFF2-40B4-BE49-F238E27FC236}">
                <a16:creationId xmlns:a16="http://schemas.microsoft.com/office/drawing/2014/main" id="{793516B9-C66A-3CE2-95CB-A90EDF8AA724}"/>
              </a:ext>
            </a:extLst>
          </p:cNvPr>
          <p:cNvSpPr txBox="1"/>
          <p:nvPr/>
        </p:nvSpPr>
        <p:spPr>
          <a:xfrm>
            <a:off x="622300" y="824248"/>
            <a:ext cx="10629900" cy="4243052"/>
          </a:xfrm>
          <a:prstGeom prst="rect">
            <a:avLst/>
          </a:prstGeom>
        </p:spPr>
        <p:txBody>
          <a:bodyPr vert="horz" lIns="91440" tIns="45720" rIns="91440" bIns="45720" rtlCol="0" anchor="ctr">
            <a:normAutofit/>
          </a:bodyPr>
          <a:lstStyle/>
          <a:p>
            <a:pPr marR="0" lvl="0" fontAlgn="auto">
              <a:lnSpc>
                <a:spcPct val="90000"/>
              </a:lnSpc>
              <a:spcBef>
                <a:spcPts val="1000"/>
              </a:spcBef>
              <a:spcAft>
                <a:spcPts val="0"/>
              </a:spcAft>
              <a:buClrTx/>
              <a:buSzTx/>
              <a:tabLst/>
              <a:defRPr/>
            </a:pPr>
            <a:r>
              <a:rPr kumimoji="0" lang="en-US" sz="2400" b="0" i="0" u="none" strike="noStrike" cap="none" spc="0" normalizeH="0" baseline="0" noProof="0" dirty="0">
                <a:ln>
                  <a:noFill/>
                </a:ln>
                <a:effectLst/>
                <a:uLnTx/>
                <a:uFillTx/>
              </a:rPr>
              <a:t>Clasificacion Objetiva: </a:t>
            </a:r>
            <a:r>
              <a:rPr kumimoji="0" lang="en-US" sz="2400" b="0" i="0" u="none" strike="noStrike" cap="none" spc="0" normalizeH="0" baseline="0" noProof="0" dirty="0" err="1">
                <a:ln>
                  <a:noFill/>
                </a:ln>
                <a:effectLst/>
                <a:uLnTx/>
                <a:uFillTx/>
              </a:rPr>
              <a:t>en</a:t>
            </a:r>
            <a:r>
              <a:rPr kumimoji="0" lang="en-US" sz="2400" b="0" i="0" u="none" strike="noStrike" cap="none" spc="0" normalizeH="0" baseline="0" noProof="0" dirty="0">
                <a:ln>
                  <a:noFill/>
                </a:ln>
                <a:effectLst/>
                <a:uLnTx/>
                <a:uFillTx/>
              </a:rPr>
              <a:t> </a:t>
            </a:r>
            <a:r>
              <a:rPr kumimoji="0" lang="en-US" sz="2400" b="0" i="0" u="none" strike="noStrike" cap="none" spc="0" normalizeH="0" baseline="0" noProof="0" dirty="0" err="1">
                <a:ln>
                  <a:noFill/>
                </a:ln>
                <a:effectLst/>
                <a:uLnTx/>
                <a:uFillTx/>
              </a:rPr>
              <a:t>qué</a:t>
            </a:r>
            <a:r>
              <a:rPr kumimoji="0" lang="en-US" sz="2400" b="0" i="0" u="none" strike="noStrike" cap="none" spc="0" normalizeH="0" baseline="0" noProof="0" dirty="0">
                <a:ln>
                  <a:noFill/>
                </a:ln>
                <a:effectLst/>
                <a:uLnTx/>
                <a:uFillTx/>
              </a:rPr>
              <a:t> se </a:t>
            </a:r>
            <a:r>
              <a:rPr kumimoji="0" lang="en-US" sz="2400" b="0" i="0" u="none" strike="noStrike" cap="none" spc="0" normalizeH="0" baseline="0" noProof="0" dirty="0" err="1">
                <a:ln>
                  <a:noFill/>
                </a:ln>
                <a:effectLst/>
                <a:uLnTx/>
                <a:uFillTx/>
              </a:rPr>
              <a:t>gasta</a:t>
            </a:r>
            <a:r>
              <a:rPr kumimoji="0" lang="en-US" sz="2400" b="0" i="0" u="none" strike="noStrike" cap="none" spc="0" normalizeH="0" baseline="0" noProof="0" dirty="0">
                <a:ln>
                  <a:noFill/>
                </a:ln>
                <a:effectLst/>
                <a:uLnTx/>
                <a:uFillTx/>
              </a:rPr>
              <a:t>; </a:t>
            </a:r>
            <a:r>
              <a:rPr kumimoji="0" lang="en-US" sz="2400" b="0" i="0" u="none" strike="noStrike" cap="none" spc="0" normalizeH="0" baseline="0" noProof="0" dirty="0" err="1">
                <a:ln>
                  <a:noFill/>
                </a:ln>
                <a:effectLst/>
                <a:uLnTx/>
                <a:uFillTx/>
              </a:rPr>
              <a:t>tiene</a:t>
            </a:r>
            <a:r>
              <a:rPr kumimoji="0" lang="en-US" sz="2400" b="0" i="0" u="none" strike="noStrike" cap="none" spc="0" normalizeH="0" baseline="0" noProof="0" dirty="0">
                <a:ln>
                  <a:noFill/>
                </a:ln>
                <a:effectLst/>
                <a:uLnTx/>
                <a:uFillTx/>
              </a:rPr>
              <a:t> </a:t>
            </a:r>
            <a:r>
              <a:rPr kumimoji="0" lang="en-US" sz="2400" b="0" i="0" u="none" strike="noStrike" cap="none" spc="0" normalizeH="0" baseline="0" noProof="0" dirty="0" err="1">
                <a:ln>
                  <a:noFill/>
                </a:ln>
                <a:effectLst/>
                <a:uLnTx/>
                <a:uFillTx/>
              </a:rPr>
              <a:t>en</a:t>
            </a:r>
            <a:r>
              <a:rPr kumimoji="0" lang="en-US" sz="2400" b="0" i="0" u="none" strike="noStrike" cap="none" spc="0" normalizeH="0" baseline="0" noProof="0" dirty="0">
                <a:ln>
                  <a:noFill/>
                </a:ln>
                <a:effectLst/>
                <a:uLnTx/>
                <a:uFillTx/>
              </a:rPr>
              <a:t> </a:t>
            </a:r>
            <a:r>
              <a:rPr kumimoji="0" lang="en-US" sz="2400" b="0" i="0" u="none" strike="noStrike" cap="none" spc="0" normalizeH="0" baseline="0" noProof="0" dirty="0" err="1">
                <a:ln>
                  <a:noFill/>
                </a:ln>
                <a:effectLst/>
                <a:uLnTx/>
                <a:uFillTx/>
              </a:rPr>
              <a:t>cuenta</a:t>
            </a:r>
            <a:r>
              <a:rPr kumimoji="0" lang="en-US" sz="2400" b="0" i="0" u="none" strike="noStrike" cap="none" spc="0" normalizeH="0" baseline="0" noProof="0" dirty="0">
                <a:ln>
                  <a:noFill/>
                </a:ln>
                <a:effectLst/>
                <a:uLnTx/>
                <a:uFillTx/>
              </a:rPr>
              <a:t> </a:t>
            </a:r>
            <a:r>
              <a:rPr kumimoji="0" lang="en-US" sz="2400" b="0" i="0" u="none" strike="noStrike" cap="none" spc="0" normalizeH="0" baseline="0" noProof="0" dirty="0" err="1">
                <a:ln>
                  <a:noFill/>
                </a:ln>
                <a:effectLst/>
                <a:uLnTx/>
                <a:uFillTx/>
              </a:rPr>
              <a:t>el</a:t>
            </a:r>
            <a:r>
              <a:rPr kumimoji="0" lang="en-US" sz="2400" b="0" i="0" u="none" strike="noStrike" cap="none" spc="0" normalizeH="0" baseline="0" noProof="0" dirty="0">
                <a:ln>
                  <a:noFill/>
                </a:ln>
                <a:effectLst/>
                <a:uLnTx/>
                <a:uFillTx/>
              </a:rPr>
              <a:t> </a:t>
            </a:r>
            <a:r>
              <a:rPr kumimoji="0" lang="en-US" sz="2400" b="0" i="0" u="none" strike="noStrike" cap="none" spc="0" normalizeH="0" baseline="0" noProof="0" dirty="0" err="1">
                <a:ln>
                  <a:noFill/>
                </a:ln>
                <a:effectLst/>
                <a:uLnTx/>
                <a:uFillTx/>
              </a:rPr>
              <a:t>objeto</a:t>
            </a:r>
            <a:r>
              <a:rPr kumimoji="0" lang="en-US" sz="2400" b="0" i="0" u="none" strike="noStrike" cap="none" spc="0" normalizeH="0" baseline="0" noProof="0" dirty="0">
                <a:ln>
                  <a:noFill/>
                </a:ln>
                <a:effectLst/>
                <a:uLnTx/>
                <a:uFillTx/>
              </a:rPr>
              <a:t> del </a:t>
            </a:r>
            <a:r>
              <a:rPr kumimoji="0" lang="en-US" sz="2400" b="0" i="0" u="none" strike="noStrike" cap="none" spc="0" normalizeH="0" baseline="0" noProof="0" dirty="0" err="1">
                <a:ln>
                  <a:noFill/>
                </a:ln>
                <a:effectLst/>
                <a:uLnTx/>
                <a:uFillTx/>
              </a:rPr>
              <a:t>gasto</a:t>
            </a:r>
            <a:endParaRPr kumimoji="0" lang="en-US" sz="2400" b="0" i="0" u="none" strike="noStrike" cap="none" spc="0" normalizeH="0" baseline="0" noProof="0" dirty="0">
              <a:ln>
                <a:noFill/>
              </a:ln>
              <a:effectLst/>
              <a:uLnTx/>
              <a:uFillTx/>
            </a:endParaRPr>
          </a:p>
          <a:p>
            <a:pPr marR="0" lvl="0" fontAlgn="auto">
              <a:lnSpc>
                <a:spcPct val="90000"/>
              </a:lnSpc>
              <a:spcBef>
                <a:spcPts val="1000"/>
              </a:spcBef>
              <a:spcAft>
                <a:spcPts val="0"/>
              </a:spcAft>
              <a:buClrTx/>
              <a:buSzTx/>
              <a:tabLst/>
              <a:defRPr/>
            </a:pPr>
            <a:r>
              <a:rPr kumimoji="0" lang="en-US" sz="2400" b="0" i="0" u="none" strike="noStrike" cap="none" spc="0" normalizeH="0" baseline="0" noProof="0" dirty="0" err="1">
                <a:ln>
                  <a:noFill/>
                </a:ln>
                <a:effectLst/>
                <a:uLnTx/>
                <a:uFillTx/>
              </a:rPr>
              <a:t>Ejemplos</a:t>
            </a:r>
            <a:r>
              <a:rPr kumimoji="0" lang="en-US" sz="2400" b="0" i="0" u="none" strike="noStrike" cap="none" spc="0" normalizeH="0" baseline="0" noProof="0" dirty="0">
                <a:ln>
                  <a:noFill/>
                </a:ln>
                <a:effectLst/>
                <a:uLnTx/>
                <a:uFillTx/>
              </a:rPr>
              <a:t>:</a:t>
            </a:r>
          </a:p>
          <a:p>
            <a:pPr marR="0" lvl="0" fontAlgn="auto">
              <a:lnSpc>
                <a:spcPct val="90000"/>
              </a:lnSpc>
              <a:spcBef>
                <a:spcPts val="1000"/>
              </a:spcBef>
              <a:spcAft>
                <a:spcPts val="0"/>
              </a:spcAft>
              <a:buClrTx/>
              <a:buSzTx/>
              <a:tabLst/>
              <a:defRPr/>
            </a:pPr>
            <a:r>
              <a:rPr kumimoji="0" lang="en-US" sz="2400" b="0" i="0" u="none" strike="noStrike" cap="none" spc="0" normalizeH="0" baseline="0" noProof="0" dirty="0">
                <a:ln>
                  <a:noFill/>
                </a:ln>
                <a:effectLst/>
                <a:uLnTx/>
                <a:uFillTx/>
              </a:rPr>
              <a:t>    • sueldos  y </a:t>
            </a:r>
            <a:r>
              <a:rPr kumimoji="0" lang="en-US" sz="2400" b="0" i="0" u="none" strike="noStrike" cap="none" spc="0" normalizeH="0" baseline="0" noProof="0" dirty="0" err="1">
                <a:ln>
                  <a:noFill/>
                </a:ln>
                <a:effectLst/>
                <a:uLnTx/>
                <a:uFillTx/>
              </a:rPr>
              <a:t>jornales</a:t>
            </a:r>
            <a:endParaRPr lang="en-US" sz="2400" dirty="0"/>
          </a:p>
          <a:p>
            <a:pPr marR="0" lvl="0" fontAlgn="auto">
              <a:lnSpc>
                <a:spcPct val="90000"/>
              </a:lnSpc>
              <a:spcBef>
                <a:spcPts val="1000"/>
              </a:spcBef>
              <a:spcAft>
                <a:spcPts val="0"/>
              </a:spcAft>
              <a:buClrTx/>
              <a:buSzTx/>
              <a:tabLst/>
              <a:defRPr/>
            </a:pPr>
            <a:r>
              <a:rPr kumimoji="0" lang="en-US" sz="2400" b="0" i="0" u="none" strike="noStrike" cap="none" spc="0" normalizeH="0" baseline="0" noProof="0" dirty="0">
                <a:ln>
                  <a:noFill/>
                </a:ln>
                <a:effectLst/>
                <a:uLnTx/>
                <a:uFillTx/>
              </a:rPr>
              <a:t>     • leyes sociales</a:t>
            </a:r>
          </a:p>
          <a:p>
            <a:pPr marR="0" lvl="0" fontAlgn="auto">
              <a:lnSpc>
                <a:spcPct val="90000"/>
              </a:lnSpc>
              <a:spcBef>
                <a:spcPts val="1000"/>
              </a:spcBef>
              <a:spcAft>
                <a:spcPts val="0"/>
              </a:spcAft>
              <a:buClrTx/>
              <a:buSzTx/>
              <a:tabLst/>
              <a:defRPr/>
            </a:pPr>
            <a:r>
              <a:rPr kumimoji="0" lang="en-US" sz="2400" b="0" i="0" u="none" strike="noStrike" cap="none" spc="0" normalizeH="0" baseline="0" noProof="0" dirty="0">
                <a:ln>
                  <a:noFill/>
                </a:ln>
                <a:effectLst/>
                <a:uLnTx/>
                <a:uFillTx/>
              </a:rPr>
              <a:t>     • seguros</a:t>
            </a:r>
            <a:r>
              <a:rPr lang="en-US" sz="2400" dirty="0"/>
              <a:t> </a:t>
            </a:r>
          </a:p>
          <a:p>
            <a:pPr marR="0" lvl="0" fontAlgn="auto">
              <a:lnSpc>
                <a:spcPct val="90000"/>
              </a:lnSpc>
              <a:spcBef>
                <a:spcPts val="1000"/>
              </a:spcBef>
              <a:spcAft>
                <a:spcPts val="0"/>
              </a:spcAft>
              <a:buClrTx/>
              <a:buSzTx/>
              <a:tabLst/>
              <a:defRPr/>
            </a:pPr>
            <a:r>
              <a:rPr kumimoji="0" lang="en-US" sz="2400" b="0" i="0" u="none" strike="noStrike" cap="none" spc="0" normalizeH="0" baseline="0" noProof="0" dirty="0">
                <a:ln>
                  <a:noFill/>
                </a:ln>
                <a:effectLst/>
                <a:uLnTx/>
                <a:uFillTx/>
              </a:rPr>
              <a:t>     • energía eléctrica</a:t>
            </a:r>
            <a:endParaRPr lang="en-US" sz="2400" dirty="0"/>
          </a:p>
          <a:p>
            <a:pPr marR="0" lvl="0" fontAlgn="auto">
              <a:lnSpc>
                <a:spcPct val="90000"/>
              </a:lnSpc>
              <a:spcBef>
                <a:spcPts val="1000"/>
              </a:spcBef>
              <a:spcAft>
                <a:spcPts val="0"/>
              </a:spcAft>
              <a:buClrTx/>
              <a:buSzTx/>
              <a:tabLst/>
              <a:defRPr/>
            </a:pPr>
            <a:r>
              <a:rPr kumimoji="0" lang="en-US" sz="2400" b="0" i="0" u="none" strike="noStrike" cap="none" spc="0" normalizeH="0" baseline="0" noProof="0" dirty="0">
                <a:ln>
                  <a:noFill/>
                </a:ln>
                <a:effectLst/>
                <a:uLnTx/>
                <a:uFillTx/>
              </a:rPr>
              <a:t>     • amortizaciones</a:t>
            </a:r>
          </a:p>
          <a:p>
            <a:pPr marR="0" lvl="0" fontAlgn="auto">
              <a:lnSpc>
                <a:spcPct val="90000"/>
              </a:lnSpc>
              <a:spcBef>
                <a:spcPts val="1000"/>
              </a:spcBef>
              <a:spcAft>
                <a:spcPts val="0"/>
              </a:spcAft>
              <a:buClrTx/>
              <a:buSzTx/>
              <a:tabLst/>
              <a:defRPr/>
            </a:pPr>
            <a:r>
              <a:rPr kumimoji="0" lang="en-US" sz="2400" b="0" i="0" u="none" strike="noStrike" cap="none" spc="0" normalizeH="0" baseline="0" noProof="0" dirty="0">
                <a:ln>
                  <a:noFill/>
                </a:ln>
                <a:effectLst/>
                <a:uLnTx/>
                <a:uFillTx/>
              </a:rPr>
              <a:t>     • papelería</a:t>
            </a:r>
            <a:endParaRPr lang="en-US" sz="2400" dirty="0"/>
          </a:p>
          <a:p>
            <a:pPr marR="0" lvl="0" fontAlgn="auto">
              <a:lnSpc>
                <a:spcPct val="90000"/>
              </a:lnSpc>
              <a:spcBef>
                <a:spcPts val="1000"/>
              </a:spcBef>
              <a:spcAft>
                <a:spcPts val="0"/>
              </a:spcAft>
              <a:buClrTx/>
              <a:buSzTx/>
              <a:tabLst/>
              <a:defRPr/>
            </a:pPr>
            <a:r>
              <a:rPr kumimoji="0" lang="en-US" sz="2400" b="0" i="0" u="none" strike="noStrike" cap="none" spc="0" normalizeH="0" baseline="0" noProof="0" dirty="0">
                <a:ln>
                  <a:noFill/>
                </a:ln>
                <a:effectLst/>
                <a:uLnTx/>
                <a:uFillTx/>
              </a:rPr>
              <a:t>     • energía eléctrica</a:t>
            </a:r>
            <a:endParaRPr lang="en-US" sz="2400" dirty="0"/>
          </a:p>
        </p:txBody>
      </p:sp>
    </p:spTree>
    <p:extLst>
      <p:ext uri="{BB962C8B-B14F-4D97-AF65-F5344CB8AC3E}">
        <p14:creationId xmlns:p14="http://schemas.microsoft.com/office/powerpoint/2010/main" val="3146996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uadroTexto 4">
            <a:extLst>
              <a:ext uri="{FF2B5EF4-FFF2-40B4-BE49-F238E27FC236}">
                <a16:creationId xmlns:a16="http://schemas.microsoft.com/office/drawing/2014/main" id="{C503AF76-CC8C-5984-4F52-4DD5F5622A60}"/>
              </a:ext>
            </a:extLst>
          </p:cNvPr>
          <p:cNvSpPr txBox="1"/>
          <p:nvPr/>
        </p:nvSpPr>
        <p:spPr>
          <a:xfrm>
            <a:off x="622300" y="1435100"/>
            <a:ext cx="11290300" cy="5207000"/>
          </a:xfrm>
          <a:prstGeom prst="rect">
            <a:avLst/>
          </a:prstGeom>
        </p:spPr>
        <p:txBody>
          <a:bodyPr vert="horz" lIns="91440" tIns="45720" rIns="91440" bIns="45720" rtlCol="0" anchor="ctr">
            <a:noAutofit/>
          </a:bodyPr>
          <a:lstStyle/>
          <a:p>
            <a:pPr indent="-228600">
              <a:lnSpc>
                <a:spcPct val="90000"/>
              </a:lnSpc>
              <a:spcAft>
                <a:spcPts val="600"/>
              </a:spcAft>
              <a:buFont typeface="Arial" panose="020B0604020202020204" pitchFamily="34" charset="0"/>
              <a:buChar char="•"/>
            </a:pPr>
            <a:r>
              <a:rPr lang="en-US" sz="2400" dirty="0" err="1"/>
              <a:t>Clasificación</a:t>
            </a:r>
            <a:r>
              <a:rPr lang="en-US" sz="2400" dirty="0"/>
              <a:t> </a:t>
            </a:r>
            <a:r>
              <a:rPr lang="en-US" sz="2400" dirty="0" err="1"/>
              <a:t>Funcional</a:t>
            </a:r>
            <a:r>
              <a:rPr lang="en-US" sz="2400" dirty="0"/>
              <a:t>: para </a:t>
            </a:r>
            <a:r>
              <a:rPr lang="en-US" sz="2400" dirty="0" err="1"/>
              <a:t>qué</a:t>
            </a:r>
            <a:r>
              <a:rPr lang="en-US" sz="2400" dirty="0"/>
              <a:t> se </a:t>
            </a:r>
            <a:r>
              <a:rPr lang="en-US" sz="2400" dirty="0" err="1"/>
              <a:t>gasta</a:t>
            </a:r>
            <a:r>
              <a:rPr lang="en-US" sz="2400" dirty="0"/>
              <a:t>, </a:t>
            </a:r>
            <a:r>
              <a:rPr lang="en-US" sz="2400" dirty="0" err="1"/>
              <a:t>tiene</a:t>
            </a:r>
            <a:r>
              <a:rPr lang="en-US" sz="2400" dirty="0"/>
              <a:t> </a:t>
            </a:r>
            <a:r>
              <a:rPr lang="en-US" sz="2400" dirty="0" err="1"/>
              <a:t>en</a:t>
            </a:r>
            <a:r>
              <a:rPr lang="en-US" sz="2400" dirty="0"/>
              <a:t> </a:t>
            </a:r>
            <a:r>
              <a:rPr lang="en-US" sz="2400" dirty="0" err="1"/>
              <a:t>cuenta</a:t>
            </a:r>
            <a:r>
              <a:rPr lang="en-US" sz="2400" dirty="0"/>
              <a:t> la </a:t>
            </a:r>
            <a:r>
              <a:rPr lang="en-US" sz="2400" dirty="0" err="1"/>
              <a:t>finalidad</a:t>
            </a:r>
            <a:r>
              <a:rPr lang="en-US" sz="2400" dirty="0"/>
              <a:t> del </a:t>
            </a:r>
            <a:r>
              <a:rPr lang="en-US" sz="2400" dirty="0" err="1"/>
              <a:t>gasto</a:t>
            </a:r>
            <a:r>
              <a:rPr lang="en-US" sz="2400" dirty="0"/>
              <a:t>:</a:t>
            </a:r>
          </a:p>
          <a:p>
            <a:pPr>
              <a:lnSpc>
                <a:spcPct val="90000"/>
              </a:lnSpc>
              <a:spcAft>
                <a:spcPts val="600"/>
              </a:spcAft>
            </a:pPr>
            <a:r>
              <a:rPr lang="en-US" sz="2400" dirty="0" err="1"/>
              <a:t>Ejemplos</a:t>
            </a:r>
            <a:endParaRPr lang="en-US" sz="2400" dirty="0"/>
          </a:p>
          <a:p>
            <a:pPr indent="-228600">
              <a:lnSpc>
                <a:spcPct val="90000"/>
              </a:lnSpc>
              <a:spcAft>
                <a:spcPts val="600"/>
              </a:spcAft>
              <a:buFont typeface="Arial" panose="020B0604020202020204" pitchFamily="34" charset="0"/>
              <a:buChar char="•"/>
            </a:pPr>
            <a:r>
              <a:rPr lang="en-US" sz="2400" dirty="0"/>
              <a:t>• </a:t>
            </a:r>
            <a:r>
              <a:rPr lang="en-US" sz="2400" dirty="0" err="1"/>
              <a:t>gastos</a:t>
            </a:r>
            <a:r>
              <a:rPr lang="en-US" sz="2400" dirty="0"/>
              <a:t> de </a:t>
            </a:r>
            <a:r>
              <a:rPr lang="en-US" sz="2400" dirty="0" err="1"/>
              <a:t>administración</a:t>
            </a:r>
            <a:endParaRPr lang="en-US" sz="2400" dirty="0"/>
          </a:p>
          <a:p>
            <a:pPr indent="-228600">
              <a:lnSpc>
                <a:spcPct val="90000"/>
              </a:lnSpc>
              <a:spcAft>
                <a:spcPts val="600"/>
              </a:spcAft>
              <a:buFont typeface="Arial" panose="020B0604020202020204" pitchFamily="34" charset="0"/>
              <a:buChar char="•"/>
            </a:pPr>
            <a:r>
              <a:rPr lang="en-US" sz="2400" dirty="0"/>
              <a:t>• </a:t>
            </a:r>
            <a:r>
              <a:rPr lang="en-US" sz="2400" dirty="0" err="1"/>
              <a:t>gastos</a:t>
            </a:r>
            <a:r>
              <a:rPr lang="en-US" sz="2400" dirty="0"/>
              <a:t> de </a:t>
            </a:r>
            <a:r>
              <a:rPr lang="en-US" sz="2400" dirty="0" err="1"/>
              <a:t>comercialización</a:t>
            </a:r>
            <a:r>
              <a:rPr lang="en-US" sz="2400" dirty="0"/>
              <a:t>/</a:t>
            </a:r>
            <a:r>
              <a:rPr lang="en-US" sz="2400" dirty="0" err="1"/>
              <a:t>ventas</a:t>
            </a:r>
            <a:endParaRPr lang="en-US" sz="2400" dirty="0"/>
          </a:p>
          <a:p>
            <a:pPr indent="-228600">
              <a:lnSpc>
                <a:spcPct val="90000"/>
              </a:lnSpc>
              <a:spcAft>
                <a:spcPts val="600"/>
              </a:spcAft>
              <a:buFont typeface="Arial" panose="020B0604020202020204" pitchFamily="34" charset="0"/>
              <a:buChar char="•"/>
            </a:pPr>
            <a:r>
              <a:rPr lang="en-US" sz="2400" dirty="0"/>
              <a:t>• </a:t>
            </a:r>
            <a:r>
              <a:rPr lang="en-US" sz="2400" dirty="0" err="1"/>
              <a:t>gastos</a:t>
            </a:r>
            <a:r>
              <a:rPr lang="en-US" sz="2400" dirty="0"/>
              <a:t> de </a:t>
            </a:r>
            <a:r>
              <a:rPr lang="en-US" sz="2400" dirty="0" err="1"/>
              <a:t>producción</a:t>
            </a:r>
            <a:endParaRPr lang="en-US" sz="2400" dirty="0"/>
          </a:p>
          <a:p>
            <a:pPr>
              <a:lnSpc>
                <a:spcPct val="90000"/>
              </a:lnSpc>
              <a:spcAft>
                <a:spcPts val="600"/>
              </a:spcAft>
            </a:pPr>
            <a:r>
              <a:rPr lang="en-US" sz="2400" dirty="0"/>
              <a:t>A </a:t>
            </a:r>
            <a:r>
              <a:rPr lang="en-US" sz="2400" dirty="0" err="1"/>
              <a:t>efectos</a:t>
            </a:r>
            <a:r>
              <a:rPr lang="en-US" sz="2400" dirty="0"/>
              <a:t> de </a:t>
            </a:r>
            <a:r>
              <a:rPr lang="en-US" sz="2400" dirty="0" err="1"/>
              <a:t>tener</a:t>
            </a:r>
            <a:r>
              <a:rPr lang="en-US" sz="2400" dirty="0"/>
              <a:t> </a:t>
            </a:r>
            <a:r>
              <a:rPr lang="en-US" sz="2400" dirty="0" err="1"/>
              <a:t>información</a:t>
            </a:r>
            <a:r>
              <a:rPr lang="en-US" sz="2400" dirty="0"/>
              <a:t> de mayor </a:t>
            </a:r>
            <a:r>
              <a:rPr lang="en-US" sz="2400" dirty="0" err="1"/>
              <a:t>utilidad</a:t>
            </a:r>
            <a:r>
              <a:rPr lang="en-US" sz="2400" dirty="0"/>
              <a:t> para la </a:t>
            </a:r>
            <a:r>
              <a:rPr lang="en-US" sz="2400" dirty="0" err="1"/>
              <a:t>toma</a:t>
            </a:r>
            <a:r>
              <a:rPr lang="en-US" sz="2400" dirty="0"/>
              <a:t> de </a:t>
            </a:r>
            <a:r>
              <a:rPr lang="en-US" sz="2400" dirty="0" err="1"/>
              <a:t>decisiones</a:t>
            </a:r>
            <a:r>
              <a:rPr lang="en-US" sz="2400" dirty="0"/>
              <a:t> y </a:t>
            </a:r>
            <a:r>
              <a:rPr lang="en-US" sz="2400" dirty="0" err="1"/>
              <a:t>el</a:t>
            </a:r>
            <a:r>
              <a:rPr lang="en-US" sz="2400" dirty="0"/>
              <a:t> control las </a:t>
            </a:r>
            <a:r>
              <a:rPr lang="en-US" sz="2400" dirty="0" err="1"/>
              <a:t>clasificaciones</a:t>
            </a:r>
            <a:r>
              <a:rPr lang="en-US" sz="2400" dirty="0"/>
              <a:t> de </a:t>
            </a:r>
            <a:r>
              <a:rPr lang="en-US" sz="2400" dirty="0" err="1"/>
              <a:t>gastos</a:t>
            </a:r>
            <a:r>
              <a:rPr lang="en-US" sz="2400" dirty="0"/>
              <a:t> </a:t>
            </a:r>
            <a:r>
              <a:rPr lang="en-US" sz="2400" dirty="0" err="1"/>
              <a:t>suelen</a:t>
            </a:r>
            <a:r>
              <a:rPr lang="en-US" sz="2400" dirty="0"/>
              <a:t> </a:t>
            </a:r>
            <a:r>
              <a:rPr lang="en-US" sz="2400" dirty="0" err="1"/>
              <a:t>combinarse</a:t>
            </a:r>
            <a:r>
              <a:rPr lang="en-US" sz="2400" dirty="0"/>
              <a:t>, </a:t>
            </a:r>
            <a:r>
              <a:rPr lang="en-US" sz="2400" dirty="0" err="1"/>
              <a:t>siendo</a:t>
            </a:r>
            <a:r>
              <a:rPr lang="en-US" sz="2400" dirty="0"/>
              <a:t> la </a:t>
            </a:r>
            <a:r>
              <a:rPr lang="en-US" sz="2400" dirty="0" err="1"/>
              <a:t>más</a:t>
            </a:r>
            <a:r>
              <a:rPr lang="en-US" sz="2400" dirty="0"/>
              <a:t> </a:t>
            </a:r>
            <a:r>
              <a:rPr lang="en-US" sz="2400" dirty="0" err="1"/>
              <a:t>común</a:t>
            </a:r>
            <a:r>
              <a:rPr lang="en-US" sz="2400" dirty="0"/>
              <a:t> la </a:t>
            </a:r>
            <a:r>
              <a:rPr lang="en-US" sz="2400" dirty="0" err="1"/>
              <a:t>funcional</a:t>
            </a:r>
            <a:r>
              <a:rPr lang="en-US" sz="2400" dirty="0"/>
              <a:t> </a:t>
            </a:r>
            <a:r>
              <a:rPr lang="en-US" sz="2400" dirty="0" err="1"/>
              <a:t>objetiva</a:t>
            </a:r>
            <a:r>
              <a:rPr lang="en-US" sz="2400" dirty="0"/>
              <a:t>:</a:t>
            </a:r>
          </a:p>
          <a:p>
            <a:pPr indent="-228600">
              <a:lnSpc>
                <a:spcPct val="90000"/>
              </a:lnSpc>
              <a:spcAft>
                <a:spcPts val="600"/>
              </a:spcAft>
              <a:buFont typeface="Arial" panose="020B0604020202020204" pitchFamily="34" charset="0"/>
              <a:buChar char="•"/>
            </a:pPr>
            <a:r>
              <a:rPr lang="en-US" sz="2400" dirty="0" err="1"/>
              <a:t>clasificación</a:t>
            </a:r>
            <a:r>
              <a:rPr lang="en-US" sz="2400" dirty="0"/>
              <a:t> </a:t>
            </a:r>
            <a:r>
              <a:rPr lang="en-US" sz="2400" dirty="0" err="1"/>
              <a:t>primaria</a:t>
            </a:r>
            <a:r>
              <a:rPr lang="en-US" sz="2400" dirty="0"/>
              <a:t> ......................................................................... </a:t>
            </a:r>
            <a:r>
              <a:rPr lang="en-US" sz="2400" dirty="0" err="1"/>
              <a:t>funcional</a:t>
            </a:r>
            <a:endParaRPr lang="en-US" sz="2400" dirty="0"/>
          </a:p>
          <a:p>
            <a:pPr indent="-228600">
              <a:lnSpc>
                <a:spcPct val="90000"/>
              </a:lnSpc>
              <a:spcAft>
                <a:spcPts val="600"/>
              </a:spcAft>
              <a:buFont typeface="Arial" panose="020B0604020202020204" pitchFamily="34" charset="0"/>
              <a:buChar char="•"/>
            </a:pPr>
            <a:r>
              <a:rPr lang="en-US" sz="2400" dirty="0" err="1"/>
              <a:t>clasificación</a:t>
            </a:r>
            <a:r>
              <a:rPr lang="en-US" sz="2400" dirty="0"/>
              <a:t> </a:t>
            </a:r>
            <a:r>
              <a:rPr lang="en-US" sz="2400" dirty="0" err="1"/>
              <a:t>secundaria</a:t>
            </a:r>
            <a:r>
              <a:rPr lang="en-US" sz="2400" dirty="0"/>
              <a:t> .................................................................... </a:t>
            </a:r>
            <a:r>
              <a:rPr lang="en-US" sz="2400" dirty="0" err="1"/>
              <a:t>objetiva</a:t>
            </a:r>
            <a:endParaRPr lang="en-US" sz="2400" dirty="0"/>
          </a:p>
        </p:txBody>
      </p:sp>
    </p:spTree>
    <p:extLst>
      <p:ext uri="{BB962C8B-B14F-4D97-AF65-F5344CB8AC3E}">
        <p14:creationId xmlns:p14="http://schemas.microsoft.com/office/powerpoint/2010/main" val="203058639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54</TotalTime>
  <Words>578</Words>
  <Application>Microsoft Office PowerPoint</Application>
  <PresentationFormat>Panorámica</PresentationFormat>
  <Paragraphs>46</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Aptos</vt:lpstr>
      <vt:lpstr>Aptos Display</vt:lpstr>
      <vt:lpstr>Arial</vt:lpstr>
      <vt:lpstr>Tema de Office</vt:lpstr>
      <vt:lpstr>PARTE 1- Proceso Contable </vt:lpstr>
      <vt:lpstr> Proceso Contable</vt:lpstr>
      <vt:lpstr>Presentación de PowerPoint</vt:lpstr>
      <vt:lpstr>Presentación de PowerPoint</vt:lpstr>
      <vt:lpstr>Presentación de PowerPoint</vt:lpstr>
      <vt:lpstr>Plan de cuentas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Sistema de Contabilidad Memory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 MARQUEZ</dc:creator>
  <cp:lastModifiedBy>ANA MARQUEZ</cp:lastModifiedBy>
  <cp:revision>22</cp:revision>
  <dcterms:created xsi:type="dcterms:W3CDTF">2025-04-09T03:13:19Z</dcterms:created>
  <dcterms:modified xsi:type="dcterms:W3CDTF">2025-04-09T04:09:49Z</dcterms:modified>
</cp:coreProperties>
</file>