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79" d="100"/>
          <a:sy n="79" d="100"/>
        </p:scale>
        <p:origin x="12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B5DA78-DAC7-A790-11AC-6D3123ADA7E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D88E0C0E-E91F-E2FF-19A4-63A8B0F64E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A0199ED7-DDA7-BDED-A9F4-FFA589CE4165}"/>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6A9B3948-BA62-E0CF-6C31-8066EDF88BC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5CA03883-5CB9-8DE6-0E83-CC5148D26D68}"/>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312287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6DD890-EEFA-FCD2-4117-EDE71883F257}"/>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D46CE862-B747-C6E5-A599-75F9D54EDB0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AEB53A22-800A-0C48-0D7B-4E545CBEDD18}"/>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C467CCAF-CFE9-0AEE-2AFD-D79CC6D17ECF}"/>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3FB06CD4-53B2-D678-129B-B1D8B19B8C40}"/>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1174092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DB4F5E9-9ACB-C36D-9445-23D550D737E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BB172E1A-D210-5943-76C1-1A2BC83197A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D71F73BC-99ED-C6E2-070F-46D2507336F8}"/>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8D6A2B82-1D11-45E6-96FE-28554861F270}"/>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52E7599F-EA3F-3873-098B-F7FCC717A053}"/>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57642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0D6860-467B-7974-8199-F8A91547B979}"/>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3091005E-C44D-4E50-896E-4C8F8CED8CD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1FA058A7-EA17-28EF-D71C-636AB7C02FBC}"/>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E97E189B-68AD-0F95-97F7-32A37A1CA36F}"/>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F5983B2F-5DF6-1CC3-22DD-195D0516F8DE}"/>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486053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1622B9-41C5-1589-45DA-731738BE169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253BBC65-05C7-8B2E-05B8-23E263421B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36ECA51-DFBF-FE9E-11BC-F9A679C9EC0C}"/>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00063A0B-3040-E5E6-352F-70A82173F466}"/>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1D769422-31F0-818C-4469-FA30115E4BE7}"/>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74543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F19C73-D4CA-4A56-EC3E-FAF56ED4EF56}"/>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E585A3A3-E844-7E3E-0319-993D1C449C9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4B612600-E3A9-7828-A5C4-56FE318A6F3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C847DDE5-F8D2-C1AA-3BB7-D72987E1C054}"/>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6" name="Marcador de pie de página 5">
            <a:extLst>
              <a:ext uri="{FF2B5EF4-FFF2-40B4-BE49-F238E27FC236}">
                <a16:creationId xmlns:a16="http://schemas.microsoft.com/office/drawing/2014/main" id="{EB487D28-F738-DC77-6316-B7C31CF4E9E7}"/>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0E9D31C2-7E1D-A793-0636-10D060BC4D9C}"/>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2819107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C714B-9ADD-F6D7-93CE-8F876AF0FD6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243492CB-14A0-8CD2-DB37-372A02C26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C2AA071-E5E2-62A7-BB2C-7BFEFD5F0D9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5296FF61-4F78-C9DD-0F2A-AD6AE4D268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6BB5C82-4D49-1548-C0A3-F0F58CF886D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E822A553-720C-DDDC-7B28-1B8A9239D07B}"/>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8" name="Marcador de pie de página 7">
            <a:extLst>
              <a:ext uri="{FF2B5EF4-FFF2-40B4-BE49-F238E27FC236}">
                <a16:creationId xmlns:a16="http://schemas.microsoft.com/office/drawing/2014/main" id="{84D26CC8-E630-7B17-B2F8-52196A3A4FDE}"/>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CD9A6B89-54E7-314A-351C-190B9C5560A4}"/>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3854241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220D5D-7339-770C-518A-EE081500AF32}"/>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3AF4CDD5-8A5F-319E-C2FF-E5902217880D}"/>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4" name="Marcador de pie de página 3">
            <a:extLst>
              <a:ext uri="{FF2B5EF4-FFF2-40B4-BE49-F238E27FC236}">
                <a16:creationId xmlns:a16="http://schemas.microsoft.com/office/drawing/2014/main" id="{4D667169-33FF-D620-577C-A17434B4D8B3}"/>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2F0C130B-E02B-FF20-0E0B-CF3E866BFDAF}"/>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3223614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F519834-BAF2-EB2B-ED7E-ADDAD9734486}"/>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3" name="Marcador de pie de página 2">
            <a:extLst>
              <a:ext uri="{FF2B5EF4-FFF2-40B4-BE49-F238E27FC236}">
                <a16:creationId xmlns:a16="http://schemas.microsoft.com/office/drawing/2014/main" id="{C9DF2BCD-608E-AE77-69D3-06CDF3DAAA87}"/>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EEB4ADD1-7709-7C57-06BE-D73E5F627D34}"/>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3291739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40F08-38B0-CC2A-51F4-8CB30C2C18A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92A7B585-F4E9-73E0-7742-13BEE0086A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D48E7739-5C46-8E3F-DDDF-62AB09321D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513C528-D0EB-E920-8A23-B6B63443FD90}"/>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6" name="Marcador de pie de página 5">
            <a:extLst>
              <a:ext uri="{FF2B5EF4-FFF2-40B4-BE49-F238E27FC236}">
                <a16:creationId xmlns:a16="http://schemas.microsoft.com/office/drawing/2014/main" id="{7E913EAD-8BDD-701C-FFA2-997264034B88}"/>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C0046D43-6DFB-9A00-0E38-C974BD37D6B1}"/>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113364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6FC20C-CB93-2473-15DD-9E163605C0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B8C9BB53-2C30-DA15-221F-60666E115A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C68D1385-5EEC-3186-4061-DC9AF37D0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E25C9C4-F2D7-8F4E-0E51-FEF165356E15}"/>
              </a:ext>
            </a:extLst>
          </p:cNvPr>
          <p:cNvSpPr>
            <a:spLocks noGrp="1"/>
          </p:cNvSpPr>
          <p:nvPr>
            <p:ph type="dt" sz="half" idx="10"/>
          </p:nvPr>
        </p:nvSpPr>
        <p:spPr/>
        <p:txBody>
          <a:bodyPr/>
          <a:lstStyle/>
          <a:p>
            <a:fld id="{75E99680-2DA8-4B34-82CC-2B583E7C3C7E}" type="datetimeFigureOut">
              <a:rPr lang="es-UY" smtClean="0"/>
              <a:t>19/5/2025</a:t>
            </a:fld>
            <a:endParaRPr lang="es-UY"/>
          </a:p>
        </p:txBody>
      </p:sp>
      <p:sp>
        <p:nvSpPr>
          <p:cNvPr id="6" name="Marcador de pie de página 5">
            <a:extLst>
              <a:ext uri="{FF2B5EF4-FFF2-40B4-BE49-F238E27FC236}">
                <a16:creationId xmlns:a16="http://schemas.microsoft.com/office/drawing/2014/main" id="{F3CBF5BA-9C06-0690-7B96-564A0AF43839}"/>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09DC6014-9053-3899-8FD5-594344907088}"/>
              </a:ext>
            </a:extLst>
          </p:cNvPr>
          <p:cNvSpPr>
            <a:spLocks noGrp="1"/>
          </p:cNvSpPr>
          <p:nvPr>
            <p:ph type="sldNum" sz="quarter" idx="12"/>
          </p:nvPr>
        </p:nvSpPr>
        <p:spPr/>
        <p:txBody>
          <a:bodyPr/>
          <a:lstStyle/>
          <a:p>
            <a:fld id="{1A6561E9-0686-43DF-893D-8DFA25B9F111}" type="slidenum">
              <a:rPr lang="es-UY" smtClean="0"/>
              <a:t>‹Nº›</a:t>
            </a:fld>
            <a:endParaRPr lang="es-UY"/>
          </a:p>
        </p:txBody>
      </p:sp>
    </p:spTree>
    <p:extLst>
      <p:ext uri="{BB962C8B-B14F-4D97-AF65-F5344CB8AC3E}">
        <p14:creationId xmlns:p14="http://schemas.microsoft.com/office/powerpoint/2010/main" val="308693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4FB6A91-EF67-C17C-5BF3-F48C153E4A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A9FCE0D4-8363-CBE9-CD12-6595E318BC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690BBE36-4D4A-BDF7-8C91-22924373C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E99680-2DA8-4B34-82CC-2B583E7C3C7E}" type="datetimeFigureOut">
              <a:rPr lang="es-UY" smtClean="0"/>
              <a:t>19/5/2025</a:t>
            </a:fld>
            <a:endParaRPr lang="es-UY"/>
          </a:p>
        </p:txBody>
      </p:sp>
      <p:sp>
        <p:nvSpPr>
          <p:cNvPr id="5" name="Marcador de pie de página 4">
            <a:extLst>
              <a:ext uri="{FF2B5EF4-FFF2-40B4-BE49-F238E27FC236}">
                <a16:creationId xmlns:a16="http://schemas.microsoft.com/office/drawing/2014/main" id="{749B9ED0-3C82-BBEA-35A1-B8AAF4EDF0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Y"/>
          </a:p>
        </p:txBody>
      </p:sp>
      <p:sp>
        <p:nvSpPr>
          <p:cNvPr id="6" name="Marcador de número de diapositiva 5">
            <a:extLst>
              <a:ext uri="{FF2B5EF4-FFF2-40B4-BE49-F238E27FC236}">
                <a16:creationId xmlns:a16="http://schemas.microsoft.com/office/drawing/2014/main" id="{9D311EF2-AE46-D801-020E-C8470509C3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6561E9-0686-43DF-893D-8DFA25B9F111}" type="slidenum">
              <a:rPr lang="es-UY" smtClean="0"/>
              <a:t>‹Nº›</a:t>
            </a:fld>
            <a:endParaRPr lang="es-UY"/>
          </a:p>
        </p:txBody>
      </p:sp>
    </p:spTree>
    <p:extLst>
      <p:ext uri="{BB962C8B-B14F-4D97-AF65-F5344CB8AC3E}">
        <p14:creationId xmlns:p14="http://schemas.microsoft.com/office/powerpoint/2010/main" val="1001362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D7B0C8C-A919-01E2-7334-F03477212FE3}"/>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kumimoji="0" lang="en-US" sz="7200" b="0" i="0" u="none" strike="noStrike" kern="1200" cap="none" spc="0" normalizeH="0" baseline="0" noProof="0">
                <a:ln>
                  <a:noFill/>
                </a:ln>
                <a:solidFill>
                  <a:schemeClr val="tx1"/>
                </a:solidFill>
                <a:effectLst/>
                <a:uLnTx/>
                <a:uFillTx/>
                <a:latin typeface="+mj-lt"/>
                <a:ea typeface="+mj-ea"/>
                <a:cs typeface="+mj-cs"/>
              </a:rPr>
              <a:t>EMISIÓN DE INFORMES</a:t>
            </a:r>
            <a:endParaRPr lang="en-US" sz="72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791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1">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13">
            <a:extLst>
              <a:ext uri="{FF2B5EF4-FFF2-40B4-BE49-F238E27FC236}">
                <a16:creationId xmlns:a16="http://schemas.microsoft.com/office/drawing/2014/main" id="{041C67D0-A496-4B86-BF61-263FF9EFD7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ight Triangle 15">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17">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DB84CE8-5220-2454-7725-A6E3A5577910}"/>
              </a:ext>
            </a:extLst>
          </p:cNvPr>
          <p:cNvSpPr>
            <a:spLocks noGrp="1"/>
          </p:cNvSpPr>
          <p:nvPr>
            <p:ph type="ctrTitle"/>
          </p:nvPr>
        </p:nvSpPr>
        <p:spPr>
          <a:xfrm>
            <a:off x="5296068" y="720176"/>
            <a:ext cx="5610390" cy="1303468"/>
          </a:xfrm>
        </p:spPr>
        <p:txBody>
          <a:bodyPr vert="horz" lIns="91440" tIns="45720" rIns="91440" bIns="45720" rtlCol="0" anchor="ctr">
            <a:normAutofit/>
          </a:bodyPr>
          <a:lstStyle/>
          <a:p>
            <a:pPr algn="l"/>
            <a:r>
              <a:rPr lang="en-US" sz="4000" b="1" dirty="0"/>
              <a:t>DESTINO DEL INFORME</a:t>
            </a:r>
          </a:p>
        </p:txBody>
      </p:sp>
      <p:pic>
        <p:nvPicPr>
          <p:cNvPr id="5" name="Imagen 4">
            <a:extLst>
              <a:ext uri="{FF2B5EF4-FFF2-40B4-BE49-F238E27FC236}">
                <a16:creationId xmlns:a16="http://schemas.microsoft.com/office/drawing/2014/main" id="{65252E59-8785-D54C-6697-3D23DA79826C}"/>
              </a:ext>
            </a:extLst>
          </p:cNvPr>
          <p:cNvPicPr>
            <a:picLocks noChangeAspect="1"/>
          </p:cNvPicPr>
          <p:nvPr/>
        </p:nvPicPr>
        <p:blipFill>
          <a:blip r:embed="rId2"/>
          <a:stretch>
            <a:fillRect/>
          </a:stretch>
        </p:blipFill>
        <p:spPr>
          <a:xfrm>
            <a:off x="843289" y="1747441"/>
            <a:ext cx="4251265" cy="903046"/>
          </a:xfrm>
          <a:prstGeom prst="rect">
            <a:avLst/>
          </a:prstGeom>
        </p:spPr>
      </p:pic>
      <p:pic>
        <p:nvPicPr>
          <p:cNvPr id="7" name="Imagen 6">
            <a:extLst>
              <a:ext uri="{FF2B5EF4-FFF2-40B4-BE49-F238E27FC236}">
                <a16:creationId xmlns:a16="http://schemas.microsoft.com/office/drawing/2014/main" id="{55038EF6-E7B9-4DAF-32DC-07B98141E01B}"/>
              </a:ext>
            </a:extLst>
          </p:cNvPr>
          <p:cNvPicPr>
            <a:picLocks noChangeAspect="1"/>
          </p:cNvPicPr>
          <p:nvPr/>
        </p:nvPicPr>
        <p:blipFill>
          <a:blip r:embed="rId3"/>
          <a:stretch>
            <a:fillRect/>
          </a:stretch>
        </p:blipFill>
        <p:spPr>
          <a:xfrm>
            <a:off x="720425" y="4033022"/>
            <a:ext cx="4374129" cy="903045"/>
          </a:xfrm>
          <a:prstGeom prst="rect">
            <a:avLst/>
          </a:prstGeom>
        </p:spPr>
      </p:pic>
      <p:sp>
        <p:nvSpPr>
          <p:cNvPr id="3" name="Subtítulo 2">
            <a:extLst>
              <a:ext uri="{FF2B5EF4-FFF2-40B4-BE49-F238E27FC236}">
                <a16:creationId xmlns:a16="http://schemas.microsoft.com/office/drawing/2014/main" id="{1BB1E2DB-C0F2-3D78-5B67-60D0424502C4}"/>
              </a:ext>
            </a:extLst>
          </p:cNvPr>
          <p:cNvSpPr>
            <a:spLocks noGrp="1"/>
          </p:cNvSpPr>
          <p:nvPr>
            <p:ph type="subTitle" idx="1"/>
          </p:nvPr>
        </p:nvSpPr>
        <p:spPr>
          <a:xfrm>
            <a:off x="5296068" y="1597152"/>
            <a:ext cx="6250759" cy="4634005"/>
          </a:xfrm>
        </p:spPr>
        <p:txBody>
          <a:bodyPr vert="horz" lIns="91440" tIns="45720" rIns="91440" bIns="45720" rtlCol="0" anchor="t">
            <a:normAutofit fontScale="62500" lnSpcReduction="20000"/>
          </a:bodyPr>
          <a:lstStyle/>
          <a:p>
            <a:pPr indent="-228600" algn="l">
              <a:buFont typeface="Arial" panose="020B0604020202020204" pitchFamily="34" charset="0"/>
              <a:buChar char="•"/>
            </a:pPr>
            <a:r>
              <a:rPr lang="en-US" sz="3800" b="1" dirty="0"/>
              <a:t>POR PANTALLA</a:t>
            </a:r>
            <a:r>
              <a:rPr lang="en-US" sz="3800" dirty="0"/>
              <a:t>. Comandos </a:t>
            </a:r>
          </a:p>
          <a:p>
            <a:pPr marL="342900" indent="-228600" algn="l">
              <a:buFont typeface="Arial" panose="020B0604020202020204" pitchFamily="34" charset="0"/>
              <a:buChar char="•"/>
            </a:pPr>
            <a:r>
              <a:rPr lang="en-US" sz="3800" b="1" dirty="0"/>
              <a:t>Ir al asiento </a:t>
            </a:r>
          </a:p>
          <a:p>
            <a:pPr marL="114300" algn="l"/>
            <a:r>
              <a:rPr lang="en-US" sz="3800" dirty="0"/>
              <a:t>(Subdiario, Diario, Mayores) Permite no solo consultarlo sino también modificarlo si se detecta un error de imputación</a:t>
            </a:r>
          </a:p>
          <a:p>
            <a:pPr algn="l"/>
            <a:endParaRPr lang="en-US" sz="3800" dirty="0"/>
          </a:p>
          <a:p>
            <a:pPr marL="342900" indent="-228600" algn="l">
              <a:buFont typeface="Arial" panose="020B0604020202020204" pitchFamily="34" charset="0"/>
              <a:buChar char="•"/>
            </a:pPr>
            <a:r>
              <a:rPr lang="en-US" sz="3800" b="1" dirty="0"/>
              <a:t>Buscar en el informe</a:t>
            </a:r>
            <a:r>
              <a:rPr lang="en-US" sz="3800" dirty="0"/>
              <a:t>. </a:t>
            </a:r>
          </a:p>
          <a:p>
            <a:pPr marL="114300" algn="l"/>
            <a:r>
              <a:rPr lang="en-US" sz="3800" dirty="0"/>
              <a:t>Permite ubicar dentro del informe a aquello asientos que cumpla con la característica que indique el usuario al momento de realizar la búsqueda Seleccionando la columna del informe sobre la cual se desea buscar Es posible ubicar un asiento por su: fecha, leyenda, cuentas, importes </a:t>
            </a:r>
          </a:p>
          <a:p>
            <a:pPr marL="342900" indent="-228600" algn="l">
              <a:buFont typeface="Arial" panose="020B0604020202020204" pitchFamily="34" charset="0"/>
              <a:buChar char="•"/>
            </a:pPr>
            <a:endParaRPr lang="en-US" sz="800" dirty="0"/>
          </a:p>
        </p:txBody>
      </p:sp>
    </p:spTree>
    <p:extLst>
      <p:ext uri="{BB962C8B-B14F-4D97-AF65-F5344CB8AC3E}">
        <p14:creationId xmlns:p14="http://schemas.microsoft.com/office/powerpoint/2010/main" val="71391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3B475F8-50AE-46A0-9943-B2B63183D5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n 6">
            <a:extLst>
              <a:ext uri="{FF2B5EF4-FFF2-40B4-BE49-F238E27FC236}">
                <a16:creationId xmlns:a16="http://schemas.microsoft.com/office/drawing/2014/main" id="{12BCBB8B-A34B-06C7-3D9A-3A9508550F3D}"/>
              </a:ext>
            </a:extLst>
          </p:cNvPr>
          <p:cNvPicPr>
            <a:picLocks noChangeAspect="1"/>
          </p:cNvPicPr>
          <p:nvPr/>
        </p:nvPicPr>
        <p:blipFill>
          <a:blip r:embed="rId2"/>
          <a:stretch>
            <a:fillRect/>
          </a:stretch>
        </p:blipFill>
        <p:spPr>
          <a:xfrm>
            <a:off x="7589718" y="3007398"/>
            <a:ext cx="4312781" cy="843204"/>
          </a:xfrm>
          <a:prstGeom prst="rect">
            <a:avLst/>
          </a:prstGeom>
        </p:spPr>
      </p:pic>
      <p:sp>
        <p:nvSpPr>
          <p:cNvPr id="16" name="sketch line">
            <a:extLst>
              <a:ext uri="{FF2B5EF4-FFF2-40B4-BE49-F238E27FC236}">
                <a16:creationId xmlns:a16="http://schemas.microsoft.com/office/drawing/2014/main" id="{75F6FDB4-2351-48C2-A863-2364A0234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31569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F6B9EF2-967C-D4F1-D552-7A5D5F7650C3}"/>
              </a:ext>
            </a:extLst>
          </p:cNvPr>
          <p:cNvSpPr>
            <a:spLocks noGrp="1"/>
          </p:cNvSpPr>
          <p:nvPr>
            <p:ph idx="1"/>
          </p:nvPr>
        </p:nvSpPr>
        <p:spPr>
          <a:xfrm>
            <a:off x="612648" y="499872"/>
            <a:ext cx="6986016" cy="5677091"/>
          </a:xfrm>
        </p:spPr>
        <p:txBody>
          <a:bodyPr>
            <a:normAutofit/>
          </a:bodyPr>
          <a:lstStyle/>
          <a:p>
            <a:r>
              <a:rPr lang="es-UY" sz="2400" b="1" dirty="0"/>
              <a:t>Imprimir</a:t>
            </a:r>
            <a:r>
              <a:rPr lang="es-UY" sz="2400" dirty="0"/>
              <a:t> Permite emitir el informe visualizado en pantalla hacia vista previa sin necesidad de emitir el informe nuevamente</a:t>
            </a:r>
          </a:p>
          <a:p>
            <a:endParaRPr lang="es-UY" sz="2400" dirty="0"/>
          </a:p>
          <a:p>
            <a:pPr marL="0" indent="0">
              <a:buNone/>
            </a:pPr>
            <a:endParaRPr lang="es-UY" sz="2400" dirty="0"/>
          </a:p>
          <a:p>
            <a:pPr marL="0" indent="0">
              <a:buNone/>
            </a:pPr>
            <a:endParaRPr lang="es-UY" sz="2400" dirty="0"/>
          </a:p>
          <a:p>
            <a:r>
              <a:rPr lang="es-UY" sz="2400" b="1" dirty="0"/>
              <a:t>Actualizar</a:t>
            </a:r>
            <a:r>
              <a:rPr lang="es-UY" sz="2400" dirty="0"/>
              <a:t>. En el caso de haber ingresado nuevos datos en la empresa, ose hayan realizado modificaciones o correcciones </a:t>
            </a:r>
          </a:p>
          <a:p>
            <a:endParaRPr lang="es-UY" sz="2400" dirty="0"/>
          </a:p>
          <a:p>
            <a:endParaRPr lang="es-UY" sz="2400" dirty="0"/>
          </a:p>
          <a:p>
            <a:r>
              <a:rPr lang="es-UY" sz="2400" b="1" dirty="0"/>
              <a:t>Cerrar</a:t>
            </a:r>
            <a:r>
              <a:rPr lang="es-UY" sz="2400" dirty="0"/>
              <a:t> Cierra la solapa del informe que se esta visualizando</a:t>
            </a:r>
          </a:p>
          <a:p>
            <a:endParaRPr lang="es-UY" sz="1700" dirty="0"/>
          </a:p>
        </p:txBody>
      </p:sp>
      <p:pic>
        <p:nvPicPr>
          <p:cNvPr id="9" name="Imagen 8">
            <a:extLst>
              <a:ext uri="{FF2B5EF4-FFF2-40B4-BE49-F238E27FC236}">
                <a16:creationId xmlns:a16="http://schemas.microsoft.com/office/drawing/2014/main" id="{0143DC95-AD3A-C150-5933-C57ED718C989}"/>
              </a:ext>
            </a:extLst>
          </p:cNvPr>
          <p:cNvPicPr>
            <a:picLocks noChangeAspect="1"/>
          </p:cNvPicPr>
          <p:nvPr/>
        </p:nvPicPr>
        <p:blipFill>
          <a:blip r:embed="rId3"/>
          <a:stretch>
            <a:fillRect/>
          </a:stretch>
        </p:blipFill>
        <p:spPr>
          <a:xfrm>
            <a:off x="7667443" y="4880231"/>
            <a:ext cx="4157333" cy="910266"/>
          </a:xfrm>
          <a:prstGeom prst="rect">
            <a:avLst/>
          </a:prstGeom>
        </p:spPr>
      </p:pic>
      <p:pic>
        <p:nvPicPr>
          <p:cNvPr id="5" name="Imagen 4">
            <a:extLst>
              <a:ext uri="{FF2B5EF4-FFF2-40B4-BE49-F238E27FC236}">
                <a16:creationId xmlns:a16="http://schemas.microsoft.com/office/drawing/2014/main" id="{48CEAA5C-6F9A-74A4-52CA-6C365FEF4E7B}"/>
              </a:ext>
            </a:extLst>
          </p:cNvPr>
          <p:cNvPicPr>
            <a:picLocks noChangeAspect="1"/>
          </p:cNvPicPr>
          <p:nvPr/>
        </p:nvPicPr>
        <p:blipFill>
          <a:blip r:embed="rId4"/>
          <a:stretch>
            <a:fillRect/>
          </a:stretch>
        </p:blipFill>
        <p:spPr>
          <a:xfrm>
            <a:off x="7667443" y="617741"/>
            <a:ext cx="4175222" cy="843204"/>
          </a:xfrm>
          <a:prstGeom prst="rect">
            <a:avLst/>
          </a:prstGeom>
        </p:spPr>
      </p:pic>
    </p:spTree>
    <p:extLst>
      <p:ext uri="{BB962C8B-B14F-4D97-AF65-F5344CB8AC3E}">
        <p14:creationId xmlns:p14="http://schemas.microsoft.com/office/powerpoint/2010/main" val="1434014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041C67D0-A496-4B86-BF61-263FF9EFD7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ight Triangle 15">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0C391860-7E87-71FD-24C6-A37CECED3778}"/>
              </a:ext>
            </a:extLst>
          </p:cNvPr>
          <p:cNvPicPr>
            <a:picLocks noChangeAspect="1"/>
          </p:cNvPicPr>
          <p:nvPr/>
        </p:nvPicPr>
        <p:blipFill>
          <a:blip r:embed="rId2"/>
          <a:stretch>
            <a:fillRect/>
          </a:stretch>
        </p:blipFill>
        <p:spPr>
          <a:xfrm>
            <a:off x="743712" y="1349955"/>
            <a:ext cx="4679047" cy="1058538"/>
          </a:xfrm>
          <a:prstGeom prst="rect">
            <a:avLst/>
          </a:prstGeom>
        </p:spPr>
      </p:pic>
      <p:pic>
        <p:nvPicPr>
          <p:cNvPr id="7" name="Imagen 6">
            <a:extLst>
              <a:ext uri="{FF2B5EF4-FFF2-40B4-BE49-F238E27FC236}">
                <a16:creationId xmlns:a16="http://schemas.microsoft.com/office/drawing/2014/main" id="{BF9D7F3F-4508-B8A2-6632-9DF0186CE87F}"/>
              </a:ext>
            </a:extLst>
          </p:cNvPr>
          <p:cNvPicPr>
            <a:picLocks noChangeAspect="1"/>
          </p:cNvPicPr>
          <p:nvPr/>
        </p:nvPicPr>
        <p:blipFill>
          <a:blip r:embed="rId3"/>
          <a:stretch>
            <a:fillRect/>
          </a:stretch>
        </p:blipFill>
        <p:spPr>
          <a:xfrm>
            <a:off x="743712" y="3933416"/>
            <a:ext cx="4679047" cy="1002652"/>
          </a:xfrm>
          <a:prstGeom prst="rect">
            <a:avLst/>
          </a:prstGeom>
        </p:spPr>
      </p:pic>
      <p:sp>
        <p:nvSpPr>
          <p:cNvPr id="3" name="Marcador de contenido 2">
            <a:extLst>
              <a:ext uri="{FF2B5EF4-FFF2-40B4-BE49-F238E27FC236}">
                <a16:creationId xmlns:a16="http://schemas.microsoft.com/office/drawing/2014/main" id="{E7D7FF8F-E23D-EE0B-AEE9-9F9F1C20D611}"/>
              </a:ext>
            </a:extLst>
          </p:cNvPr>
          <p:cNvSpPr>
            <a:spLocks noGrp="1"/>
          </p:cNvSpPr>
          <p:nvPr>
            <p:ph idx="1"/>
          </p:nvPr>
        </p:nvSpPr>
        <p:spPr>
          <a:xfrm>
            <a:off x="5296068" y="1267968"/>
            <a:ext cx="5737692" cy="4815840"/>
          </a:xfrm>
        </p:spPr>
        <p:txBody>
          <a:bodyPr anchor="t">
            <a:normAutofit lnSpcReduction="10000"/>
          </a:bodyPr>
          <a:lstStyle/>
          <a:p>
            <a:pPr marL="0" indent="0">
              <a:buNone/>
            </a:pPr>
            <a:r>
              <a:rPr lang="es-UY" sz="2400" b="1" dirty="0"/>
              <a:t>Ir al Mayor </a:t>
            </a:r>
            <a:r>
              <a:rPr lang="es-UY" sz="2400" dirty="0"/>
              <a:t>(Balance) Se puede visualizar el mayor que genera el saldo de la cuenta seleccionada</a:t>
            </a:r>
          </a:p>
          <a:p>
            <a:pPr marL="0" indent="0">
              <a:buNone/>
            </a:pPr>
            <a:endParaRPr lang="es-UY" sz="2400" dirty="0"/>
          </a:p>
          <a:p>
            <a:pPr marL="0" indent="0">
              <a:buNone/>
            </a:pPr>
            <a:endParaRPr lang="es-UY" sz="2400" dirty="0"/>
          </a:p>
          <a:p>
            <a:pPr marL="0" indent="0">
              <a:buNone/>
            </a:pPr>
            <a:endParaRPr lang="es-UY" sz="2400" dirty="0"/>
          </a:p>
          <a:p>
            <a:pPr marL="0" indent="0">
              <a:buNone/>
            </a:pPr>
            <a:endParaRPr lang="es-UY" sz="2400" dirty="0"/>
          </a:p>
          <a:p>
            <a:pPr marL="0" indent="0">
              <a:buNone/>
            </a:pPr>
            <a:endParaRPr lang="es-UY" sz="2400" dirty="0"/>
          </a:p>
          <a:p>
            <a:pPr marL="0" indent="0">
              <a:buNone/>
            </a:pPr>
            <a:r>
              <a:rPr lang="es-UY" sz="2400" dirty="0"/>
              <a:t> </a:t>
            </a:r>
            <a:r>
              <a:rPr lang="es-UY" sz="2400" b="1" dirty="0"/>
              <a:t>Graficar</a:t>
            </a:r>
            <a:r>
              <a:rPr lang="es-UY" sz="2400" dirty="0"/>
              <a:t> (Balance) Los comandos de Detallar y Resumir (botón derecho sobre sector seleccionado), permite detallar el saldo de una cuenta, en las cuentas de niveles inferiores</a:t>
            </a:r>
          </a:p>
          <a:p>
            <a:pPr marL="0" indent="0">
              <a:buNone/>
            </a:pPr>
            <a:endParaRPr lang="es-UY" sz="800" dirty="0"/>
          </a:p>
        </p:txBody>
      </p:sp>
    </p:spTree>
    <p:extLst>
      <p:ext uri="{BB962C8B-B14F-4D97-AF65-F5344CB8AC3E}">
        <p14:creationId xmlns:p14="http://schemas.microsoft.com/office/powerpoint/2010/main" val="1574282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1">
            <a:extLst>
              <a:ext uri="{FF2B5EF4-FFF2-40B4-BE49-F238E27FC236}">
                <a16:creationId xmlns:a16="http://schemas.microsoft.com/office/drawing/2014/main" id="{83062D90-2D65-4B9F-B28B-C68F817AC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13">
            <a:extLst>
              <a:ext uri="{FF2B5EF4-FFF2-40B4-BE49-F238E27FC236}">
                <a16:creationId xmlns:a16="http://schemas.microsoft.com/office/drawing/2014/main" id="{067F19C3-C09C-4B70-8306-E0ACF405B7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5" name="Rectangle 14">
              <a:extLst>
                <a:ext uri="{FF2B5EF4-FFF2-40B4-BE49-F238E27FC236}">
                  <a16:creationId xmlns:a16="http://schemas.microsoft.com/office/drawing/2014/main" id="{01DC4A20-F1FA-4CA9-BCEC-949F9F4A7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5">
              <a:extLst>
                <a:ext uri="{FF2B5EF4-FFF2-40B4-BE49-F238E27FC236}">
                  <a16:creationId xmlns:a16="http://schemas.microsoft.com/office/drawing/2014/main" id="{FA7C81C7-8023-46F2-BA0F-B2E785DBEF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Imagen 6">
            <a:extLst>
              <a:ext uri="{FF2B5EF4-FFF2-40B4-BE49-F238E27FC236}">
                <a16:creationId xmlns:a16="http://schemas.microsoft.com/office/drawing/2014/main" id="{C04B7C60-5BB4-9196-BE66-15C3D331EBA0}"/>
              </a:ext>
            </a:extLst>
          </p:cNvPr>
          <p:cNvPicPr>
            <a:picLocks noChangeAspect="1"/>
          </p:cNvPicPr>
          <p:nvPr/>
        </p:nvPicPr>
        <p:blipFill>
          <a:blip r:embed="rId2"/>
          <a:stretch>
            <a:fillRect/>
          </a:stretch>
        </p:blipFill>
        <p:spPr>
          <a:xfrm>
            <a:off x="80775" y="3766542"/>
            <a:ext cx="4415682" cy="1005551"/>
          </a:xfrm>
          <a:prstGeom prst="rect">
            <a:avLst/>
          </a:prstGeom>
          <a:effectLst>
            <a:outerShdw blurRad="508000" dist="101600" dir="5400000" algn="tl" rotWithShape="0">
              <a:prstClr val="black">
                <a:alpha val="10000"/>
              </a:prstClr>
            </a:outerShdw>
          </a:effectLst>
        </p:spPr>
      </p:pic>
      <p:pic>
        <p:nvPicPr>
          <p:cNvPr id="5" name="Imagen 4">
            <a:extLst>
              <a:ext uri="{FF2B5EF4-FFF2-40B4-BE49-F238E27FC236}">
                <a16:creationId xmlns:a16="http://schemas.microsoft.com/office/drawing/2014/main" id="{4833DD1E-E7B9-2CF1-1F9C-61746005C7DE}"/>
              </a:ext>
            </a:extLst>
          </p:cNvPr>
          <p:cNvPicPr>
            <a:picLocks noChangeAspect="1"/>
          </p:cNvPicPr>
          <p:nvPr/>
        </p:nvPicPr>
        <p:blipFill>
          <a:blip r:embed="rId3"/>
          <a:stretch>
            <a:fillRect/>
          </a:stretch>
        </p:blipFill>
        <p:spPr>
          <a:xfrm>
            <a:off x="29565" y="1030513"/>
            <a:ext cx="4733831" cy="1005551"/>
          </a:xfrm>
          <a:prstGeom prst="rect">
            <a:avLst/>
          </a:prstGeom>
          <a:effectLst>
            <a:outerShdw blurRad="508000" dist="101600" dir="5400000" algn="tl" rotWithShape="0">
              <a:prstClr val="black">
                <a:alpha val="10000"/>
              </a:prstClr>
            </a:outerShdw>
          </a:effectLst>
        </p:spPr>
      </p:pic>
      <p:sp>
        <p:nvSpPr>
          <p:cNvPr id="3" name="Marcador de contenido 2">
            <a:extLst>
              <a:ext uri="{FF2B5EF4-FFF2-40B4-BE49-F238E27FC236}">
                <a16:creationId xmlns:a16="http://schemas.microsoft.com/office/drawing/2014/main" id="{326932BA-363E-906A-39C5-84DBD3A1FB84}"/>
              </a:ext>
            </a:extLst>
          </p:cNvPr>
          <p:cNvSpPr>
            <a:spLocks noGrp="1"/>
          </p:cNvSpPr>
          <p:nvPr>
            <p:ph idx="1"/>
          </p:nvPr>
        </p:nvSpPr>
        <p:spPr>
          <a:xfrm>
            <a:off x="4619625" y="907143"/>
            <a:ext cx="7316343" cy="4920344"/>
          </a:xfrm>
        </p:spPr>
        <p:txBody>
          <a:bodyPr anchor="t">
            <a:normAutofit/>
          </a:bodyPr>
          <a:lstStyle/>
          <a:p>
            <a:r>
              <a:rPr lang="es-UY" sz="2500" b="1" dirty="0">
                <a:solidFill>
                  <a:schemeClr val="tx1">
                    <a:alpha val="60000"/>
                  </a:schemeClr>
                </a:solidFill>
              </a:rPr>
              <a:t>Guardar</a:t>
            </a:r>
            <a:r>
              <a:rPr lang="es-UY" sz="2500" dirty="0">
                <a:solidFill>
                  <a:schemeClr val="tx1">
                    <a:alpha val="60000"/>
                  </a:schemeClr>
                </a:solidFill>
              </a:rPr>
              <a:t>. Indicar a </a:t>
            </a:r>
            <a:r>
              <a:rPr lang="es-UY" sz="2500" dirty="0" err="1">
                <a:solidFill>
                  <a:schemeClr val="tx1">
                    <a:alpha val="60000"/>
                  </a:schemeClr>
                </a:solidFill>
              </a:rPr>
              <a:t>Conty</a:t>
            </a:r>
            <a:r>
              <a:rPr lang="es-UY" sz="2500" dirty="0">
                <a:solidFill>
                  <a:schemeClr val="tx1">
                    <a:alpha val="60000"/>
                  </a:schemeClr>
                </a:solidFill>
              </a:rPr>
              <a:t> que determinado informe se mantenga y no se elimine al momento de realizar la depuración</a:t>
            </a:r>
          </a:p>
          <a:p>
            <a:pPr marL="0" indent="0">
              <a:buNone/>
            </a:pPr>
            <a:endParaRPr lang="es-UY" sz="2500" dirty="0">
              <a:solidFill>
                <a:schemeClr val="tx1">
                  <a:alpha val="60000"/>
                </a:schemeClr>
              </a:solidFill>
            </a:endParaRPr>
          </a:p>
          <a:p>
            <a:pPr marL="0" indent="0">
              <a:buNone/>
            </a:pPr>
            <a:endParaRPr lang="es-UY" sz="2500" dirty="0">
              <a:solidFill>
                <a:schemeClr val="tx1">
                  <a:alpha val="60000"/>
                </a:schemeClr>
              </a:solidFill>
            </a:endParaRPr>
          </a:p>
          <a:p>
            <a:pPr marL="0" indent="0">
              <a:buNone/>
            </a:pPr>
            <a:endParaRPr lang="es-UY" sz="2500" dirty="0">
              <a:solidFill>
                <a:schemeClr val="tx1">
                  <a:alpha val="60000"/>
                </a:schemeClr>
              </a:solidFill>
            </a:endParaRPr>
          </a:p>
          <a:p>
            <a:pPr marL="0" indent="0">
              <a:buNone/>
            </a:pPr>
            <a:endParaRPr lang="es-UY" sz="2500" dirty="0">
              <a:solidFill>
                <a:schemeClr val="tx1">
                  <a:alpha val="60000"/>
                </a:schemeClr>
              </a:solidFill>
            </a:endParaRPr>
          </a:p>
          <a:p>
            <a:r>
              <a:rPr lang="es-UY" sz="2500" dirty="0">
                <a:solidFill>
                  <a:schemeClr val="tx1">
                    <a:alpha val="60000"/>
                  </a:schemeClr>
                </a:solidFill>
              </a:rPr>
              <a:t>.</a:t>
            </a:r>
            <a:r>
              <a:rPr lang="es-UY" sz="2500" b="1" dirty="0">
                <a:solidFill>
                  <a:schemeClr val="tx1">
                    <a:alpha val="60000"/>
                  </a:schemeClr>
                </a:solidFill>
              </a:rPr>
              <a:t> Abrir</a:t>
            </a:r>
            <a:r>
              <a:rPr lang="es-UY" sz="2500" dirty="0">
                <a:solidFill>
                  <a:schemeClr val="tx1">
                    <a:alpha val="60000"/>
                  </a:schemeClr>
                </a:solidFill>
              </a:rPr>
              <a:t> Al marcar la opción de Pre – Grabado, voy a poder seleccionar los informes emitidos desde una lista (con el detalle de la fecha y hora en que se emitió) </a:t>
            </a:r>
          </a:p>
          <a:p>
            <a:pPr marL="0" indent="0">
              <a:buNone/>
            </a:pPr>
            <a:endParaRPr lang="es-UY" sz="2500" dirty="0">
              <a:solidFill>
                <a:schemeClr val="tx1">
                  <a:alpha val="60000"/>
                </a:schemeClr>
              </a:solidFill>
            </a:endParaRPr>
          </a:p>
        </p:txBody>
      </p:sp>
    </p:spTree>
    <p:extLst>
      <p:ext uri="{BB962C8B-B14F-4D97-AF65-F5344CB8AC3E}">
        <p14:creationId xmlns:p14="http://schemas.microsoft.com/office/powerpoint/2010/main" val="166854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401FD205-D858-BEF1-EF53-B796BBE7BE2D}"/>
              </a:ext>
            </a:extLst>
          </p:cNvPr>
          <p:cNvSpPr>
            <a:spLocks noGrp="1"/>
          </p:cNvSpPr>
          <p:nvPr>
            <p:ph idx="1"/>
          </p:nvPr>
        </p:nvSpPr>
        <p:spPr>
          <a:xfrm>
            <a:off x="1285240" y="1121665"/>
            <a:ext cx="9638792" cy="4648200"/>
          </a:xfrm>
        </p:spPr>
        <p:txBody>
          <a:bodyPr anchor="t">
            <a:normAutofit/>
          </a:bodyPr>
          <a:lstStyle/>
          <a:p>
            <a:pPr marL="0" indent="0">
              <a:buNone/>
            </a:pPr>
            <a:r>
              <a:rPr lang="es-UY" sz="2400" b="1" dirty="0"/>
              <a:t>POR VISTA PREVIA </a:t>
            </a:r>
            <a:r>
              <a:rPr lang="es-UY" sz="2400" dirty="0"/>
              <a:t>Muestra el informe exactamente igual a como saldría impreso por impresora </a:t>
            </a:r>
          </a:p>
          <a:p>
            <a:pPr marL="0" indent="0">
              <a:buNone/>
            </a:pPr>
            <a:endParaRPr lang="es-UY" sz="2400" dirty="0"/>
          </a:p>
          <a:p>
            <a:pPr marL="0" indent="0">
              <a:buNone/>
            </a:pPr>
            <a:r>
              <a:rPr lang="es-UY" sz="2400" b="1" dirty="0"/>
              <a:t>POR IMPRESORA </a:t>
            </a:r>
            <a:r>
              <a:rPr lang="es-UY" sz="2400" dirty="0"/>
              <a:t>Envía directamente el informe a la impresora predeterminada </a:t>
            </a:r>
          </a:p>
          <a:p>
            <a:pPr marL="0" indent="0">
              <a:buNone/>
            </a:pPr>
            <a:endParaRPr lang="es-UY" sz="2400" dirty="0"/>
          </a:p>
          <a:p>
            <a:pPr marL="0" indent="0">
              <a:buNone/>
            </a:pPr>
            <a:endParaRPr lang="es-UY" sz="2400" dirty="0"/>
          </a:p>
          <a:p>
            <a:pPr marL="0" indent="0">
              <a:buNone/>
            </a:pPr>
            <a:r>
              <a:rPr lang="es-UY" sz="2400" b="1" dirty="0"/>
              <a:t>A PLANILLA ELECTRÓNICA, BASE DE DATOS O TEXTO A GRAFICA</a:t>
            </a:r>
          </a:p>
          <a:p>
            <a:pPr marL="0" indent="0">
              <a:buNone/>
            </a:pPr>
            <a:endParaRPr lang="es-UY" sz="1500" b="1" dirty="0"/>
          </a:p>
          <a:p>
            <a:pPr marL="0" indent="0">
              <a:buNone/>
            </a:pPr>
            <a:r>
              <a:rPr lang="es-UY" sz="1500" b="1" dirty="0"/>
              <a:t> </a:t>
            </a:r>
            <a:r>
              <a:rPr lang="es-UY" sz="1500" b="1" dirty="0" err="1">
                <a:highlight>
                  <a:srgbClr val="FFFF00"/>
                </a:highlight>
              </a:rPr>
              <a:t>Subdiarios</a:t>
            </a:r>
            <a:endParaRPr lang="es-UY" sz="1500" b="1" dirty="0">
              <a:highlight>
                <a:srgbClr val="FFFF00"/>
              </a:highlight>
            </a:endParaRPr>
          </a:p>
          <a:p>
            <a:pPr marL="0" indent="0">
              <a:buNone/>
            </a:pPr>
            <a:endParaRPr lang="es-UY" sz="1500" b="1" dirty="0"/>
          </a:p>
        </p:txBody>
      </p:sp>
    </p:spTree>
    <p:extLst>
      <p:ext uri="{BB962C8B-B14F-4D97-AF65-F5344CB8AC3E}">
        <p14:creationId xmlns:p14="http://schemas.microsoft.com/office/powerpoint/2010/main" val="368315516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TotalTime>
  <Words>279</Words>
  <Application>Microsoft Office PowerPoint</Application>
  <PresentationFormat>Panorámica</PresentationFormat>
  <Paragraphs>37</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Aptos</vt:lpstr>
      <vt:lpstr>Aptos Display</vt:lpstr>
      <vt:lpstr>Arial</vt:lpstr>
      <vt:lpstr>Tema de Office</vt:lpstr>
      <vt:lpstr>EMISIÓN DE INFORMES</vt:lpstr>
      <vt:lpstr>DESTINO DEL INFORME</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 MARQUEZ</dc:creator>
  <cp:lastModifiedBy>ANA MARQUEZ</cp:lastModifiedBy>
  <cp:revision>11</cp:revision>
  <dcterms:created xsi:type="dcterms:W3CDTF">2025-05-20T02:50:42Z</dcterms:created>
  <dcterms:modified xsi:type="dcterms:W3CDTF">2025-05-20T03:18:50Z</dcterms:modified>
</cp:coreProperties>
</file>