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0" r:id="rId4"/>
    <p:sldId id="259" r:id="rId5"/>
    <p:sldId id="261" r:id="rId6"/>
    <p:sldId id="262" r:id="rId7"/>
    <p:sldId id="263" r:id="rId8"/>
    <p:sldId id="264" r:id="rId9"/>
    <p:sldId id="265" r:id="rId10"/>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75" d="100"/>
          <a:sy n="75" d="100"/>
        </p:scale>
        <p:origin x="113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383933-25A5-416A-AEE6-8663ED5EEE94}"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38D60DE8-9667-41B8-85D9-D0F52A06EF00}">
      <dgm:prSet custT="1"/>
      <dgm:spPr/>
      <dgm:t>
        <a:bodyPr/>
        <a:lstStyle/>
        <a:p>
          <a:r>
            <a:rPr lang="es-UY" sz="2000" dirty="0"/>
            <a:t>NOMBRE. Permite identificar el nombre de la cuenta que se esta definiendo</a:t>
          </a:r>
        </a:p>
        <a:p>
          <a:r>
            <a:rPr lang="es-UY" sz="2000" dirty="0"/>
            <a:t>MONEDA. Cual es la moneda base del saldo de cada una de las cuentas, a los efectos  de </a:t>
          </a:r>
        </a:p>
        <a:p>
          <a:r>
            <a:rPr lang="es-UY" sz="2000" dirty="0"/>
            <a:t>poder determinar DC</a:t>
          </a:r>
        </a:p>
        <a:p>
          <a:endParaRPr lang="en-US" sz="2000" dirty="0"/>
        </a:p>
      </dgm:t>
    </dgm:pt>
    <dgm:pt modelId="{5CB98DA4-1E49-4A86-94DD-4A3A86224626}" type="parTrans" cxnId="{79FB35A9-1CF1-4E01-98CE-025692E35F56}">
      <dgm:prSet/>
      <dgm:spPr/>
      <dgm:t>
        <a:bodyPr/>
        <a:lstStyle/>
        <a:p>
          <a:endParaRPr lang="en-US"/>
        </a:p>
      </dgm:t>
    </dgm:pt>
    <dgm:pt modelId="{D6610938-533A-4618-B3E7-44A136864E2A}" type="sibTrans" cxnId="{79FB35A9-1CF1-4E01-98CE-025692E35F56}">
      <dgm:prSet/>
      <dgm:spPr/>
      <dgm:t>
        <a:bodyPr/>
        <a:lstStyle/>
        <a:p>
          <a:endParaRPr lang="en-US"/>
        </a:p>
      </dgm:t>
    </dgm:pt>
    <dgm:pt modelId="{A8589105-A57E-4D95-82BA-EEA4F9687650}">
      <dgm:prSet custT="1"/>
      <dgm:spPr/>
      <dgm:t>
        <a:bodyPr/>
        <a:lstStyle/>
        <a:p>
          <a:r>
            <a:rPr lang="es-UY" sz="2000" dirty="0"/>
            <a:t>OPERA EN. Si se desea restringir las monedas en las que puede operar una cuenta, es posible indicar en esta columna, una lista de los códigos de las monedas en las cuales permite ingresar asientos Se ingresan separadas por “-“ o “,” Por ejemplo: 1,4-7,9 (1,4,5,6,7 y 9) Si el campo queda vacío, a la cuenta se le puede imputar asientos en cualquier moneda </a:t>
          </a:r>
          <a:endParaRPr lang="en-US" sz="2000" dirty="0"/>
        </a:p>
      </dgm:t>
    </dgm:pt>
    <dgm:pt modelId="{2AF13714-B298-44C0-8EE0-900A4DA69FC3}" type="parTrans" cxnId="{EC66B982-E021-4696-8BAF-1570AB9E02ED}">
      <dgm:prSet/>
      <dgm:spPr/>
      <dgm:t>
        <a:bodyPr/>
        <a:lstStyle/>
        <a:p>
          <a:endParaRPr lang="en-US"/>
        </a:p>
      </dgm:t>
    </dgm:pt>
    <dgm:pt modelId="{B4219FC8-BC1B-4D3C-8489-AC1FF8F7481A}" type="sibTrans" cxnId="{EC66B982-E021-4696-8BAF-1570AB9E02ED}">
      <dgm:prSet/>
      <dgm:spPr/>
      <dgm:t>
        <a:bodyPr/>
        <a:lstStyle/>
        <a:p>
          <a:endParaRPr lang="en-US"/>
        </a:p>
      </dgm:t>
    </dgm:pt>
    <dgm:pt modelId="{6DCB5D1D-D241-485B-8930-2702C28416F9}">
      <dgm:prSet custT="1"/>
      <dgm:spPr/>
      <dgm:t>
        <a:bodyPr/>
        <a:lstStyle/>
        <a:p>
          <a:r>
            <a:rPr lang="es-UY" sz="2000" dirty="0"/>
            <a:t>MONEDA (DC). </a:t>
          </a:r>
          <a:r>
            <a:rPr lang="es-UY" sz="2000" dirty="0" err="1"/>
            <a:t>Conty</a:t>
          </a:r>
          <a:r>
            <a:rPr lang="es-UY" sz="2000" dirty="0"/>
            <a:t> permite generar en forma automática los asientos por DC, por lo cual requiere que se indique a cada cuenta, la lista de monedas que deben ser consideradas al momento del calculo y generación de los asientos.</a:t>
          </a:r>
          <a:endParaRPr lang="en-US" sz="2000" dirty="0"/>
        </a:p>
      </dgm:t>
    </dgm:pt>
    <dgm:pt modelId="{9CA3E9A0-8685-4E63-AF04-79129CB46021}" type="parTrans" cxnId="{208192D0-C3CC-4DEB-89AF-D91CD9EE457E}">
      <dgm:prSet/>
      <dgm:spPr/>
      <dgm:t>
        <a:bodyPr/>
        <a:lstStyle/>
        <a:p>
          <a:endParaRPr lang="en-US"/>
        </a:p>
      </dgm:t>
    </dgm:pt>
    <dgm:pt modelId="{F18F1BDC-D26B-46B6-A949-1CDE89939B24}" type="sibTrans" cxnId="{208192D0-C3CC-4DEB-89AF-D91CD9EE457E}">
      <dgm:prSet/>
      <dgm:spPr/>
      <dgm:t>
        <a:bodyPr/>
        <a:lstStyle/>
        <a:p>
          <a:endParaRPr lang="en-US"/>
        </a:p>
      </dgm:t>
    </dgm:pt>
    <dgm:pt modelId="{D233E1CB-FD9D-47E7-BD6A-E3DCA81A9D2C}">
      <dgm:prSet custT="1"/>
      <dgm:spPr/>
      <dgm:t>
        <a:bodyPr/>
        <a:lstStyle/>
        <a:p>
          <a:r>
            <a:rPr lang="es-UY" sz="2000" dirty="0"/>
            <a:t>Cuando el campo este vacío, </a:t>
          </a:r>
          <a:r>
            <a:rPr lang="es-UY" sz="2000" dirty="0" err="1"/>
            <a:t>Conty</a:t>
          </a:r>
          <a:r>
            <a:rPr lang="es-UY" sz="2000" dirty="0"/>
            <a:t> no considerara la cuenta al momento del calculo y generación de los asientos automáticos </a:t>
          </a:r>
          <a:endParaRPr lang="en-US" sz="2000" dirty="0"/>
        </a:p>
      </dgm:t>
    </dgm:pt>
    <dgm:pt modelId="{7DE19F02-A26E-4410-ADFE-F5C955A8481C}" type="parTrans" cxnId="{294BE104-9FC1-4D58-A0A9-A62E9684AC5F}">
      <dgm:prSet/>
      <dgm:spPr/>
      <dgm:t>
        <a:bodyPr/>
        <a:lstStyle/>
        <a:p>
          <a:endParaRPr lang="en-US"/>
        </a:p>
      </dgm:t>
    </dgm:pt>
    <dgm:pt modelId="{1EF7D5FA-46FC-4AF0-AA7E-E6CCEC0C12F4}" type="sibTrans" cxnId="{294BE104-9FC1-4D58-A0A9-A62E9684AC5F}">
      <dgm:prSet/>
      <dgm:spPr/>
      <dgm:t>
        <a:bodyPr/>
        <a:lstStyle/>
        <a:p>
          <a:endParaRPr lang="en-US"/>
        </a:p>
      </dgm:t>
    </dgm:pt>
    <dgm:pt modelId="{460E1CF1-D2BF-4A6B-8394-A20484BBFFF5}" type="pres">
      <dgm:prSet presAssocID="{1A383933-25A5-416A-AEE6-8663ED5EEE94}" presName="linear" presStyleCnt="0">
        <dgm:presLayoutVars>
          <dgm:animLvl val="lvl"/>
          <dgm:resizeHandles val="exact"/>
        </dgm:presLayoutVars>
      </dgm:prSet>
      <dgm:spPr/>
    </dgm:pt>
    <dgm:pt modelId="{620F4E9D-78B1-4F2F-A907-654664D2DAD8}" type="pres">
      <dgm:prSet presAssocID="{38D60DE8-9667-41B8-85D9-D0F52A06EF00}" presName="parentText" presStyleLbl="node1" presStyleIdx="0" presStyleCnt="4" custScaleY="133019">
        <dgm:presLayoutVars>
          <dgm:chMax val="0"/>
          <dgm:bulletEnabled val="1"/>
        </dgm:presLayoutVars>
      </dgm:prSet>
      <dgm:spPr/>
    </dgm:pt>
    <dgm:pt modelId="{228C6328-B91D-4679-B45C-E4238A216EDA}" type="pres">
      <dgm:prSet presAssocID="{D6610938-533A-4618-B3E7-44A136864E2A}" presName="spacer" presStyleCnt="0"/>
      <dgm:spPr/>
    </dgm:pt>
    <dgm:pt modelId="{099F8B14-6326-411D-ADC3-958518DD57E6}" type="pres">
      <dgm:prSet presAssocID="{A8589105-A57E-4D95-82BA-EEA4F9687650}" presName="parentText" presStyleLbl="node1" presStyleIdx="1" presStyleCnt="4" custLinFactY="3951" custLinFactNeighborY="100000">
        <dgm:presLayoutVars>
          <dgm:chMax val="0"/>
          <dgm:bulletEnabled val="1"/>
        </dgm:presLayoutVars>
      </dgm:prSet>
      <dgm:spPr/>
    </dgm:pt>
    <dgm:pt modelId="{E5C93C56-58C9-4DB1-85B2-A341D63E04D8}" type="pres">
      <dgm:prSet presAssocID="{B4219FC8-BC1B-4D3C-8489-AC1FF8F7481A}" presName="spacer" presStyleCnt="0"/>
      <dgm:spPr/>
    </dgm:pt>
    <dgm:pt modelId="{6E5742E0-1B34-4272-BF4D-0811A7F9488B}" type="pres">
      <dgm:prSet presAssocID="{6DCB5D1D-D241-485B-8930-2702C28416F9}" presName="parentText" presStyleLbl="node1" presStyleIdx="2" presStyleCnt="4" custLinFactY="12018" custLinFactNeighborX="-296" custLinFactNeighborY="100000">
        <dgm:presLayoutVars>
          <dgm:chMax val="0"/>
          <dgm:bulletEnabled val="1"/>
        </dgm:presLayoutVars>
      </dgm:prSet>
      <dgm:spPr/>
    </dgm:pt>
    <dgm:pt modelId="{C93B86BC-C228-494F-8650-5510DC4FD900}" type="pres">
      <dgm:prSet presAssocID="{F18F1BDC-D26B-46B6-A949-1CDE89939B24}" presName="spacer" presStyleCnt="0"/>
      <dgm:spPr/>
    </dgm:pt>
    <dgm:pt modelId="{BB6F568D-5AD6-401E-B4BA-03001E7123AC}" type="pres">
      <dgm:prSet presAssocID="{D233E1CB-FD9D-47E7-BD6A-E3DCA81A9D2C}" presName="parentText" presStyleLbl="node1" presStyleIdx="3" presStyleCnt="4" custScaleY="89347" custLinFactY="9008" custLinFactNeighborX="-148" custLinFactNeighborY="100000">
        <dgm:presLayoutVars>
          <dgm:chMax val="0"/>
          <dgm:bulletEnabled val="1"/>
        </dgm:presLayoutVars>
      </dgm:prSet>
      <dgm:spPr/>
    </dgm:pt>
  </dgm:ptLst>
  <dgm:cxnLst>
    <dgm:cxn modelId="{294BE104-9FC1-4D58-A0A9-A62E9684AC5F}" srcId="{1A383933-25A5-416A-AEE6-8663ED5EEE94}" destId="{D233E1CB-FD9D-47E7-BD6A-E3DCA81A9D2C}" srcOrd="3" destOrd="0" parTransId="{7DE19F02-A26E-4410-ADFE-F5C955A8481C}" sibTransId="{1EF7D5FA-46FC-4AF0-AA7E-E6CCEC0C12F4}"/>
    <dgm:cxn modelId="{EE12A15E-4AD3-4E5E-A8C1-649C854E03CC}" type="presOf" srcId="{D233E1CB-FD9D-47E7-BD6A-E3DCA81A9D2C}" destId="{BB6F568D-5AD6-401E-B4BA-03001E7123AC}" srcOrd="0" destOrd="0" presId="urn:microsoft.com/office/officeart/2005/8/layout/vList2"/>
    <dgm:cxn modelId="{7EDE8B46-508E-4754-8D57-278249E3AA03}" type="presOf" srcId="{A8589105-A57E-4D95-82BA-EEA4F9687650}" destId="{099F8B14-6326-411D-ADC3-958518DD57E6}" srcOrd="0" destOrd="0" presId="urn:microsoft.com/office/officeart/2005/8/layout/vList2"/>
    <dgm:cxn modelId="{775F5652-9F94-464F-93FA-0F3E8E2A9971}" type="presOf" srcId="{1A383933-25A5-416A-AEE6-8663ED5EEE94}" destId="{460E1CF1-D2BF-4A6B-8394-A20484BBFFF5}" srcOrd="0" destOrd="0" presId="urn:microsoft.com/office/officeart/2005/8/layout/vList2"/>
    <dgm:cxn modelId="{EC66B982-E021-4696-8BAF-1570AB9E02ED}" srcId="{1A383933-25A5-416A-AEE6-8663ED5EEE94}" destId="{A8589105-A57E-4D95-82BA-EEA4F9687650}" srcOrd="1" destOrd="0" parTransId="{2AF13714-B298-44C0-8EE0-900A4DA69FC3}" sibTransId="{B4219FC8-BC1B-4D3C-8489-AC1FF8F7481A}"/>
    <dgm:cxn modelId="{590A71A3-2563-4547-89B3-86B40A8F3EDC}" type="presOf" srcId="{6DCB5D1D-D241-485B-8930-2702C28416F9}" destId="{6E5742E0-1B34-4272-BF4D-0811A7F9488B}" srcOrd="0" destOrd="0" presId="urn:microsoft.com/office/officeart/2005/8/layout/vList2"/>
    <dgm:cxn modelId="{79FB35A9-1CF1-4E01-98CE-025692E35F56}" srcId="{1A383933-25A5-416A-AEE6-8663ED5EEE94}" destId="{38D60DE8-9667-41B8-85D9-D0F52A06EF00}" srcOrd="0" destOrd="0" parTransId="{5CB98DA4-1E49-4A86-94DD-4A3A86224626}" sibTransId="{D6610938-533A-4618-B3E7-44A136864E2A}"/>
    <dgm:cxn modelId="{208192D0-C3CC-4DEB-89AF-D91CD9EE457E}" srcId="{1A383933-25A5-416A-AEE6-8663ED5EEE94}" destId="{6DCB5D1D-D241-485B-8930-2702C28416F9}" srcOrd="2" destOrd="0" parTransId="{9CA3E9A0-8685-4E63-AF04-79129CB46021}" sibTransId="{F18F1BDC-D26B-46B6-A949-1CDE89939B24}"/>
    <dgm:cxn modelId="{CA75A0D8-5AAD-4508-BD7B-9BBCA5C41839}" type="presOf" srcId="{38D60DE8-9667-41B8-85D9-D0F52A06EF00}" destId="{620F4E9D-78B1-4F2F-A907-654664D2DAD8}" srcOrd="0" destOrd="0" presId="urn:microsoft.com/office/officeart/2005/8/layout/vList2"/>
    <dgm:cxn modelId="{9AE5A914-CA2E-4AB3-8ED3-3F395C7C47C1}" type="presParOf" srcId="{460E1CF1-D2BF-4A6B-8394-A20484BBFFF5}" destId="{620F4E9D-78B1-4F2F-A907-654664D2DAD8}" srcOrd="0" destOrd="0" presId="urn:microsoft.com/office/officeart/2005/8/layout/vList2"/>
    <dgm:cxn modelId="{0536B7F1-46D4-41AB-9A8A-6D37BECD02DF}" type="presParOf" srcId="{460E1CF1-D2BF-4A6B-8394-A20484BBFFF5}" destId="{228C6328-B91D-4679-B45C-E4238A216EDA}" srcOrd="1" destOrd="0" presId="urn:microsoft.com/office/officeart/2005/8/layout/vList2"/>
    <dgm:cxn modelId="{C0C095F1-9A65-46EB-A1E1-48745F6D7777}" type="presParOf" srcId="{460E1CF1-D2BF-4A6B-8394-A20484BBFFF5}" destId="{099F8B14-6326-411D-ADC3-958518DD57E6}" srcOrd="2" destOrd="0" presId="urn:microsoft.com/office/officeart/2005/8/layout/vList2"/>
    <dgm:cxn modelId="{74574A76-E08E-45AC-9CD4-B13418DDBE66}" type="presParOf" srcId="{460E1CF1-D2BF-4A6B-8394-A20484BBFFF5}" destId="{E5C93C56-58C9-4DB1-85B2-A341D63E04D8}" srcOrd="3" destOrd="0" presId="urn:microsoft.com/office/officeart/2005/8/layout/vList2"/>
    <dgm:cxn modelId="{425CF4DB-EA8A-4D82-9658-E56DD473EC55}" type="presParOf" srcId="{460E1CF1-D2BF-4A6B-8394-A20484BBFFF5}" destId="{6E5742E0-1B34-4272-BF4D-0811A7F9488B}" srcOrd="4" destOrd="0" presId="urn:microsoft.com/office/officeart/2005/8/layout/vList2"/>
    <dgm:cxn modelId="{4115A3A4-FEC5-465A-AB61-6125F6DED7AF}" type="presParOf" srcId="{460E1CF1-D2BF-4A6B-8394-A20484BBFFF5}" destId="{C93B86BC-C228-494F-8650-5510DC4FD900}" srcOrd="5" destOrd="0" presId="urn:microsoft.com/office/officeart/2005/8/layout/vList2"/>
    <dgm:cxn modelId="{682DEA65-A367-4B4F-A1BD-A2958F79AF6F}" type="presParOf" srcId="{460E1CF1-D2BF-4A6B-8394-A20484BBFFF5}" destId="{BB6F568D-5AD6-401E-B4BA-03001E7123A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C5F69ED-5DEF-4F98-B0C1-F41A1803D584}"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7EBE2317-8606-4E82-BD4D-B1D0769A3072}">
      <dgm:prSet custT="1"/>
      <dgm:spPr/>
      <dgm:t>
        <a:bodyPr/>
        <a:lstStyle/>
        <a:p>
          <a:pPr>
            <a:lnSpc>
              <a:spcPct val="100000"/>
            </a:lnSpc>
          </a:pPr>
          <a:r>
            <a:rPr lang="es-UY" sz="2400" b="1" dirty="0"/>
            <a:t>Grupos de cuentas </a:t>
          </a:r>
          <a:endParaRPr lang="en-US" sz="2400" dirty="0"/>
        </a:p>
      </dgm:t>
    </dgm:pt>
    <dgm:pt modelId="{A068C62E-D27B-4033-922B-4E1AD0AEA943}" type="parTrans" cxnId="{3C2C6625-5EDD-481E-A049-C4D3BCB86CF9}">
      <dgm:prSet/>
      <dgm:spPr/>
      <dgm:t>
        <a:bodyPr/>
        <a:lstStyle/>
        <a:p>
          <a:endParaRPr lang="en-US"/>
        </a:p>
      </dgm:t>
    </dgm:pt>
    <dgm:pt modelId="{9CF9CCAC-343D-4C53-8DC6-A39A714802F6}" type="sibTrans" cxnId="{3C2C6625-5EDD-481E-A049-C4D3BCB86CF9}">
      <dgm:prSet/>
      <dgm:spPr/>
      <dgm:t>
        <a:bodyPr/>
        <a:lstStyle/>
        <a:p>
          <a:endParaRPr lang="en-US"/>
        </a:p>
      </dgm:t>
    </dgm:pt>
    <dgm:pt modelId="{A6410038-2A0D-45C1-B738-CEE86AC53389}">
      <dgm:prSet custT="1"/>
      <dgm:spPr/>
      <dgm:t>
        <a:bodyPr/>
        <a:lstStyle/>
        <a:p>
          <a:pPr>
            <a:lnSpc>
              <a:spcPct val="100000"/>
            </a:lnSpc>
          </a:pPr>
          <a:r>
            <a:rPr lang="es-UY" sz="2400" dirty="0"/>
            <a:t>Esta planilla permite realizar agrupaciones de cuentas del Plan de Cuentas a los efectos de luego emitir informes con las mismas, como también obtener información de las sumas de saldos de las cuentas que lo componen, pudiendo, al definir dichos grupos indicar cuentas de distintos niveles y capítulos.</a:t>
          </a:r>
          <a:endParaRPr lang="en-US" sz="2400" dirty="0"/>
        </a:p>
      </dgm:t>
    </dgm:pt>
    <dgm:pt modelId="{E594A9FF-B815-4278-BEB6-58B549E862DE}" type="parTrans" cxnId="{EDAD003A-3D03-44F4-91CB-6544FC9D4C0C}">
      <dgm:prSet/>
      <dgm:spPr/>
      <dgm:t>
        <a:bodyPr/>
        <a:lstStyle/>
        <a:p>
          <a:endParaRPr lang="en-US"/>
        </a:p>
      </dgm:t>
    </dgm:pt>
    <dgm:pt modelId="{63B0DEA7-EB52-497F-A011-D9BFBBCFF15B}" type="sibTrans" cxnId="{EDAD003A-3D03-44F4-91CB-6544FC9D4C0C}">
      <dgm:prSet/>
      <dgm:spPr/>
      <dgm:t>
        <a:bodyPr/>
        <a:lstStyle/>
        <a:p>
          <a:endParaRPr lang="en-US"/>
        </a:p>
      </dgm:t>
    </dgm:pt>
    <dgm:pt modelId="{09D9999F-0ECB-4FFC-956B-2C3303E932B8}" type="pres">
      <dgm:prSet presAssocID="{3C5F69ED-5DEF-4F98-B0C1-F41A1803D584}" presName="root" presStyleCnt="0">
        <dgm:presLayoutVars>
          <dgm:dir/>
          <dgm:resizeHandles val="exact"/>
        </dgm:presLayoutVars>
      </dgm:prSet>
      <dgm:spPr/>
    </dgm:pt>
    <dgm:pt modelId="{B7F707F8-DEDC-4875-A5F8-D2CD293895EA}" type="pres">
      <dgm:prSet presAssocID="{7EBE2317-8606-4E82-BD4D-B1D0769A3072}" presName="compNode" presStyleCnt="0"/>
      <dgm:spPr/>
    </dgm:pt>
    <dgm:pt modelId="{75AC4E2F-28A0-4859-968E-0F598B583FE7}" type="pres">
      <dgm:prSet presAssocID="{7EBE2317-8606-4E82-BD4D-B1D0769A3072}" presName="bgRect" presStyleLbl="bgShp" presStyleIdx="0" presStyleCnt="2" custScaleY="100196" custLinFactNeighborX="-476" custLinFactNeighborY="-60417"/>
      <dgm:spPr/>
    </dgm:pt>
    <dgm:pt modelId="{FF2C2127-F223-418A-A33D-4D6588D577B4}" type="pres">
      <dgm:prSet presAssocID="{7EBE2317-8606-4E82-BD4D-B1D0769A307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Usuarios"/>
        </a:ext>
      </dgm:extLst>
    </dgm:pt>
    <dgm:pt modelId="{DCA66631-0CEA-4464-B875-BDCE9CA2B913}" type="pres">
      <dgm:prSet presAssocID="{7EBE2317-8606-4E82-BD4D-B1D0769A3072}" presName="spaceRect" presStyleCnt="0"/>
      <dgm:spPr/>
    </dgm:pt>
    <dgm:pt modelId="{5D14911B-3499-48B0-B57A-F1E5D0C51A8A}" type="pres">
      <dgm:prSet presAssocID="{7EBE2317-8606-4E82-BD4D-B1D0769A3072}" presName="parTx" presStyleLbl="revTx" presStyleIdx="0" presStyleCnt="2" custScaleX="100000" custScaleY="100098">
        <dgm:presLayoutVars>
          <dgm:chMax val="0"/>
          <dgm:chPref val="0"/>
        </dgm:presLayoutVars>
      </dgm:prSet>
      <dgm:spPr/>
    </dgm:pt>
    <dgm:pt modelId="{51A3FA8C-035E-479E-8543-4DDE5590083E}" type="pres">
      <dgm:prSet presAssocID="{9CF9CCAC-343D-4C53-8DC6-A39A714802F6}" presName="sibTrans" presStyleCnt="0"/>
      <dgm:spPr/>
    </dgm:pt>
    <dgm:pt modelId="{ADDBC84A-663F-45EE-9B8C-50DF0A4CE130}" type="pres">
      <dgm:prSet presAssocID="{A6410038-2A0D-45C1-B738-CEE86AC53389}" presName="compNode" presStyleCnt="0"/>
      <dgm:spPr/>
    </dgm:pt>
    <dgm:pt modelId="{0D2F6DA9-0EB7-4440-BA10-223CD99AAFAE}" type="pres">
      <dgm:prSet presAssocID="{A6410038-2A0D-45C1-B738-CEE86AC53389}" presName="bgRect" presStyleLbl="bgShp" presStyleIdx="1" presStyleCnt="2" custScaleY="132120" custLinFactNeighborX="-357" custLinFactNeighborY="-77255"/>
      <dgm:spPr/>
    </dgm:pt>
    <dgm:pt modelId="{AB3BAEF3-0A18-4625-899E-0277B36C5D09}" type="pres">
      <dgm:prSet presAssocID="{A6410038-2A0D-45C1-B738-CEE86AC53389}" presName="iconRect" presStyleLbl="node1" presStyleIdx="1" presStyleCnt="2" custLinFactY="-9849" custLinFactNeighborX="-55586" custLinFactNeighborY="-100000"/>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Filtro"/>
        </a:ext>
      </dgm:extLst>
    </dgm:pt>
    <dgm:pt modelId="{04A0DB99-43F1-4F75-B052-26328ECA613B}" type="pres">
      <dgm:prSet presAssocID="{A6410038-2A0D-45C1-B738-CEE86AC53389}" presName="spaceRect" presStyleCnt="0"/>
      <dgm:spPr/>
    </dgm:pt>
    <dgm:pt modelId="{7D4B6F93-26C2-48D3-AF09-9ED55AB70273}" type="pres">
      <dgm:prSet presAssocID="{A6410038-2A0D-45C1-B738-CEE86AC53389}" presName="parTx" presStyleLbl="revTx" presStyleIdx="1" presStyleCnt="2" custScaleX="108807" custScaleY="121837" custLinFactNeighborX="-8437" custLinFactNeighborY="-64634">
        <dgm:presLayoutVars>
          <dgm:chMax val="0"/>
          <dgm:chPref val="0"/>
        </dgm:presLayoutVars>
      </dgm:prSet>
      <dgm:spPr/>
    </dgm:pt>
  </dgm:ptLst>
  <dgm:cxnLst>
    <dgm:cxn modelId="{236C9B1E-7AAB-4A46-ADC1-145A039D8768}" type="presOf" srcId="{A6410038-2A0D-45C1-B738-CEE86AC53389}" destId="{7D4B6F93-26C2-48D3-AF09-9ED55AB70273}" srcOrd="0" destOrd="0" presId="urn:microsoft.com/office/officeart/2018/2/layout/IconVerticalSolidList"/>
    <dgm:cxn modelId="{3C2C6625-5EDD-481E-A049-C4D3BCB86CF9}" srcId="{3C5F69ED-5DEF-4F98-B0C1-F41A1803D584}" destId="{7EBE2317-8606-4E82-BD4D-B1D0769A3072}" srcOrd="0" destOrd="0" parTransId="{A068C62E-D27B-4033-922B-4E1AD0AEA943}" sibTransId="{9CF9CCAC-343D-4C53-8DC6-A39A714802F6}"/>
    <dgm:cxn modelId="{EDAD003A-3D03-44F4-91CB-6544FC9D4C0C}" srcId="{3C5F69ED-5DEF-4F98-B0C1-F41A1803D584}" destId="{A6410038-2A0D-45C1-B738-CEE86AC53389}" srcOrd="1" destOrd="0" parTransId="{E594A9FF-B815-4278-BEB6-58B549E862DE}" sibTransId="{63B0DEA7-EB52-497F-A011-D9BFBBCFF15B}"/>
    <dgm:cxn modelId="{63ABE7F3-A86A-4619-931F-FBAAB7CD738A}" type="presOf" srcId="{3C5F69ED-5DEF-4F98-B0C1-F41A1803D584}" destId="{09D9999F-0ECB-4FFC-956B-2C3303E932B8}" srcOrd="0" destOrd="0" presId="urn:microsoft.com/office/officeart/2018/2/layout/IconVerticalSolidList"/>
    <dgm:cxn modelId="{3EEBE1FF-774A-4EFB-ACFD-AC51C47DC2D9}" type="presOf" srcId="{7EBE2317-8606-4E82-BD4D-B1D0769A3072}" destId="{5D14911B-3499-48B0-B57A-F1E5D0C51A8A}" srcOrd="0" destOrd="0" presId="urn:microsoft.com/office/officeart/2018/2/layout/IconVerticalSolidList"/>
    <dgm:cxn modelId="{FFBD53FF-8502-4C0F-A963-426A16FE64F9}" type="presParOf" srcId="{09D9999F-0ECB-4FFC-956B-2C3303E932B8}" destId="{B7F707F8-DEDC-4875-A5F8-D2CD293895EA}" srcOrd="0" destOrd="0" presId="urn:microsoft.com/office/officeart/2018/2/layout/IconVerticalSolidList"/>
    <dgm:cxn modelId="{60F4D0B3-4EEB-48CF-B8B6-A31B1150D94F}" type="presParOf" srcId="{B7F707F8-DEDC-4875-A5F8-D2CD293895EA}" destId="{75AC4E2F-28A0-4859-968E-0F598B583FE7}" srcOrd="0" destOrd="0" presId="urn:microsoft.com/office/officeart/2018/2/layout/IconVerticalSolidList"/>
    <dgm:cxn modelId="{4781A5F0-1C83-47C0-980C-1C47C1CE7AB6}" type="presParOf" srcId="{B7F707F8-DEDC-4875-A5F8-D2CD293895EA}" destId="{FF2C2127-F223-418A-A33D-4D6588D577B4}" srcOrd="1" destOrd="0" presId="urn:microsoft.com/office/officeart/2018/2/layout/IconVerticalSolidList"/>
    <dgm:cxn modelId="{266EC789-251F-44EB-8431-F1131267C276}" type="presParOf" srcId="{B7F707F8-DEDC-4875-A5F8-D2CD293895EA}" destId="{DCA66631-0CEA-4464-B875-BDCE9CA2B913}" srcOrd="2" destOrd="0" presId="urn:microsoft.com/office/officeart/2018/2/layout/IconVerticalSolidList"/>
    <dgm:cxn modelId="{722D01F2-B08A-4106-AA15-950AA882BE74}" type="presParOf" srcId="{B7F707F8-DEDC-4875-A5F8-D2CD293895EA}" destId="{5D14911B-3499-48B0-B57A-F1E5D0C51A8A}" srcOrd="3" destOrd="0" presId="urn:microsoft.com/office/officeart/2018/2/layout/IconVerticalSolidList"/>
    <dgm:cxn modelId="{303563F6-2509-4DFD-9354-6A0AD7F97D74}" type="presParOf" srcId="{09D9999F-0ECB-4FFC-956B-2C3303E932B8}" destId="{51A3FA8C-035E-479E-8543-4DDE5590083E}" srcOrd="1" destOrd="0" presId="urn:microsoft.com/office/officeart/2018/2/layout/IconVerticalSolidList"/>
    <dgm:cxn modelId="{E5791390-2F55-402E-AF0F-B9BE79A52EE1}" type="presParOf" srcId="{09D9999F-0ECB-4FFC-956B-2C3303E932B8}" destId="{ADDBC84A-663F-45EE-9B8C-50DF0A4CE130}" srcOrd="2" destOrd="0" presId="urn:microsoft.com/office/officeart/2018/2/layout/IconVerticalSolidList"/>
    <dgm:cxn modelId="{5ADD5439-5D01-4FF6-BC4C-B34B55D0D538}" type="presParOf" srcId="{ADDBC84A-663F-45EE-9B8C-50DF0A4CE130}" destId="{0D2F6DA9-0EB7-4440-BA10-223CD99AAFAE}" srcOrd="0" destOrd="0" presId="urn:microsoft.com/office/officeart/2018/2/layout/IconVerticalSolidList"/>
    <dgm:cxn modelId="{52B5D892-275D-4BC8-8B99-82C603B87EBF}" type="presParOf" srcId="{ADDBC84A-663F-45EE-9B8C-50DF0A4CE130}" destId="{AB3BAEF3-0A18-4625-899E-0277B36C5D09}" srcOrd="1" destOrd="0" presId="urn:microsoft.com/office/officeart/2018/2/layout/IconVerticalSolidList"/>
    <dgm:cxn modelId="{2F0FB943-4A4C-40B2-9753-30EE46858C4A}" type="presParOf" srcId="{ADDBC84A-663F-45EE-9B8C-50DF0A4CE130}" destId="{04A0DB99-43F1-4F75-B052-26328ECA613B}" srcOrd="2" destOrd="0" presId="urn:microsoft.com/office/officeart/2018/2/layout/IconVerticalSolidList"/>
    <dgm:cxn modelId="{416F5E79-007B-44D6-8BD4-90341D9371BC}" type="presParOf" srcId="{ADDBC84A-663F-45EE-9B8C-50DF0A4CE130}" destId="{7D4B6F93-26C2-48D3-AF09-9ED55AB7027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0F4E9D-78B1-4F2F-A907-654664D2DAD8}">
      <dsp:nvSpPr>
        <dsp:cNvPr id="0" name=""/>
        <dsp:cNvSpPr/>
      </dsp:nvSpPr>
      <dsp:spPr>
        <a:xfrm>
          <a:off x="0" y="2133"/>
          <a:ext cx="8572500" cy="1959156"/>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UY" sz="2000" kern="1200" dirty="0"/>
            <a:t>NOMBRE. Permite identificar el nombre de la cuenta que se esta definiendo</a:t>
          </a:r>
        </a:p>
        <a:p>
          <a:pPr marL="0" lvl="0" indent="0" algn="l" defTabSz="889000">
            <a:lnSpc>
              <a:spcPct val="90000"/>
            </a:lnSpc>
            <a:spcBef>
              <a:spcPct val="0"/>
            </a:spcBef>
            <a:spcAft>
              <a:spcPct val="35000"/>
            </a:spcAft>
            <a:buNone/>
          </a:pPr>
          <a:r>
            <a:rPr lang="es-UY" sz="2000" kern="1200" dirty="0"/>
            <a:t>MONEDA. Cual es la moneda base del saldo de cada una de las cuentas, a los efectos  de </a:t>
          </a:r>
        </a:p>
        <a:p>
          <a:pPr marL="0" lvl="0" indent="0" algn="l" defTabSz="889000">
            <a:lnSpc>
              <a:spcPct val="90000"/>
            </a:lnSpc>
            <a:spcBef>
              <a:spcPct val="0"/>
            </a:spcBef>
            <a:spcAft>
              <a:spcPct val="35000"/>
            </a:spcAft>
            <a:buNone/>
          </a:pPr>
          <a:r>
            <a:rPr lang="es-UY" sz="2000" kern="1200" dirty="0"/>
            <a:t>poder determinar DC</a:t>
          </a:r>
        </a:p>
        <a:p>
          <a:pPr marL="0" lvl="0" indent="0" algn="l" defTabSz="889000">
            <a:lnSpc>
              <a:spcPct val="90000"/>
            </a:lnSpc>
            <a:spcBef>
              <a:spcPct val="0"/>
            </a:spcBef>
            <a:spcAft>
              <a:spcPct val="35000"/>
            </a:spcAft>
            <a:buNone/>
          </a:pPr>
          <a:endParaRPr lang="en-US" sz="2000" kern="1200" dirty="0"/>
        </a:p>
      </dsp:txBody>
      <dsp:txXfrm>
        <a:off x="95638" y="97771"/>
        <a:ext cx="8381224" cy="1767880"/>
      </dsp:txXfrm>
    </dsp:sp>
    <dsp:sp modelId="{099F8B14-6326-411D-ADC3-958518DD57E6}">
      <dsp:nvSpPr>
        <dsp:cNvPr id="0" name=""/>
        <dsp:cNvSpPr/>
      </dsp:nvSpPr>
      <dsp:spPr>
        <a:xfrm>
          <a:off x="0" y="2035054"/>
          <a:ext cx="8572500" cy="1472839"/>
        </a:xfrm>
        <a:prstGeom prst="roundRect">
          <a:avLst/>
        </a:prstGeom>
        <a:gradFill rotWithShape="0">
          <a:gsLst>
            <a:gs pos="0">
              <a:schemeClr val="accent5">
                <a:hueOff val="-4050717"/>
                <a:satOff val="-275"/>
                <a:lumOff val="654"/>
                <a:alphaOff val="0"/>
                <a:satMod val="103000"/>
                <a:lumMod val="102000"/>
                <a:tint val="94000"/>
              </a:schemeClr>
            </a:gs>
            <a:gs pos="50000">
              <a:schemeClr val="accent5">
                <a:hueOff val="-4050717"/>
                <a:satOff val="-275"/>
                <a:lumOff val="654"/>
                <a:alphaOff val="0"/>
                <a:satMod val="110000"/>
                <a:lumMod val="100000"/>
                <a:shade val="100000"/>
              </a:schemeClr>
            </a:gs>
            <a:gs pos="100000">
              <a:schemeClr val="accent5">
                <a:hueOff val="-4050717"/>
                <a:satOff val="-275"/>
                <a:lumOff val="65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UY" sz="2000" kern="1200" dirty="0"/>
            <a:t>OPERA EN. Si se desea restringir las monedas en las que puede operar una cuenta, es posible indicar en esta columna, una lista de los códigos de las monedas en las cuales permite ingresar asientos Se ingresan separadas por “-“ o “,” Por ejemplo: 1,4-7,9 (1,4,5,6,7 y 9) Si el campo queda vacío, a la cuenta se le puede imputar asientos en cualquier moneda </a:t>
          </a:r>
          <a:endParaRPr lang="en-US" sz="2000" kern="1200" dirty="0"/>
        </a:p>
      </dsp:txBody>
      <dsp:txXfrm>
        <a:off x="71898" y="2106952"/>
        <a:ext cx="8428704" cy="1329043"/>
      </dsp:txXfrm>
    </dsp:sp>
    <dsp:sp modelId="{6E5742E0-1B34-4272-BF4D-0811A7F9488B}">
      <dsp:nvSpPr>
        <dsp:cNvPr id="0" name=""/>
        <dsp:cNvSpPr/>
      </dsp:nvSpPr>
      <dsp:spPr>
        <a:xfrm>
          <a:off x="0" y="3634495"/>
          <a:ext cx="8572500" cy="1472839"/>
        </a:xfrm>
        <a:prstGeom prst="roundRect">
          <a:avLst/>
        </a:prstGeom>
        <a:gradFill rotWithShape="0">
          <a:gsLst>
            <a:gs pos="0">
              <a:schemeClr val="accent5">
                <a:hueOff val="-8101434"/>
                <a:satOff val="-551"/>
                <a:lumOff val="1307"/>
                <a:alphaOff val="0"/>
                <a:satMod val="103000"/>
                <a:lumMod val="102000"/>
                <a:tint val="94000"/>
              </a:schemeClr>
            </a:gs>
            <a:gs pos="50000">
              <a:schemeClr val="accent5">
                <a:hueOff val="-8101434"/>
                <a:satOff val="-551"/>
                <a:lumOff val="1307"/>
                <a:alphaOff val="0"/>
                <a:satMod val="110000"/>
                <a:lumMod val="100000"/>
                <a:shade val="100000"/>
              </a:schemeClr>
            </a:gs>
            <a:gs pos="100000">
              <a:schemeClr val="accent5">
                <a:hueOff val="-8101434"/>
                <a:satOff val="-551"/>
                <a:lumOff val="130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UY" sz="2000" kern="1200" dirty="0"/>
            <a:t>MONEDA (DC). </a:t>
          </a:r>
          <a:r>
            <a:rPr lang="es-UY" sz="2000" kern="1200" dirty="0" err="1"/>
            <a:t>Conty</a:t>
          </a:r>
          <a:r>
            <a:rPr lang="es-UY" sz="2000" kern="1200" dirty="0"/>
            <a:t> permite generar en forma automática los asientos por DC, por lo cual requiere que se indique a cada cuenta, la lista de monedas que deben ser consideradas al momento del calculo y generación de los asientos.</a:t>
          </a:r>
          <a:endParaRPr lang="en-US" sz="2000" kern="1200" dirty="0"/>
        </a:p>
      </dsp:txBody>
      <dsp:txXfrm>
        <a:off x="71898" y="3706393"/>
        <a:ext cx="8428704" cy="1329043"/>
      </dsp:txXfrm>
    </dsp:sp>
    <dsp:sp modelId="{BB6F568D-5AD6-401E-B4BA-03001E7123AC}">
      <dsp:nvSpPr>
        <dsp:cNvPr id="0" name=""/>
        <dsp:cNvSpPr/>
      </dsp:nvSpPr>
      <dsp:spPr>
        <a:xfrm>
          <a:off x="0" y="4932462"/>
          <a:ext cx="8572500" cy="1315937"/>
        </a:xfrm>
        <a:prstGeom prst="roundRect">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UY" sz="2000" kern="1200" dirty="0"/>
            <a:t>Cuando el campo este vacío, </a:t>
          </a:r>
          <a:r>
            <a:rPr lang="es-UY" sz="2000" kern="1200" dirty="0" err="1"/>
            <a:t>Conty</a:t>
          </a:r>
          <a:r>
            <a:rPr lang="es-UY" sz="2000" kern="1200" dirty="0"/>
            <a:t> no considerara la cuenta al momento del calculo y generación de los asientos automáticos </a:t>
          </a:r>
          <a:endParaRPr lang="en-US" sz="2000" kern="1200" dirty="0"/>
        </a:p>
      </dsp:txBody>
      <dsp:txXfrm>
        <a:off x="64239" y="4996701"/>
        <a:ext cx="8444022" cy="11874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C4E2F-28A0-4859-968E-0F598B583FE7}">
      <dsp:nvSpPr>
        <dsp:cNvPr id="0" name=""/>
        <dsp:cNvSpPr/>
      </dsp:nvSpPr>
      <dsp:spPr>
        <a:xfrm>
          <a:off x="-71873" y="0"/>
          <a:ext cx="10680700" cy="152576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2C2127-F223-418A-A33D-4D6588D577B4}">
      <dsp:nvSpPr>
        <dsp:cNvPr id="0" name=""/>
        <dsp:cNvSpPr/>
      </dsp:nvSpPr>
      <dsp:spPr>
        <a:xfrm>
          <a:off x="536726" y="255899"/>
          <a:ext cx="1110883" cy="110654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14911B-3499-48B0-B57A-F1E5D0C51A8A}">
      <dsp:nvSpPr>
        <dsp:cNvPr id="0" name=""/>
        <dsp:cNvSpPr/>
      </dsp:nvSpPr>
      <dsp:spPr>
        <a:xfrm>
          <a:off x="2256210" y="46611"/>
          <a:ext cx="8138006" cy="23874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2428" tIns="252428" rIns="252428" bIns="252428" numCol="1" spcCol="1270" anchor="ctr" anchorCtr="0">
          <a:noAutofit/>
        </a:bodyPr>
        <a:lstStyle/>
        <a:p>
          <a:pPr marL="0" lvl="0" indent="0" algn="l" defTabSz="1066800">
            <a:lnSpc>
              <a:spcPct val="100000"/>
            </a:lnSpc>
            <a:spcBef>
              <a:spcPct val="0"/>
            </a:spcBef>
            <a:spcAft>
              <a:spcPct val="35000"/>
            </a:spcAft>
            <a:buNone/>
          </a:pPr>
          <a:r>
            <a:rPr lang="es-UY" sz="2400" b="1" kern="1200" dirty="0"/>
            <a:t>Grupos de cuentas </a:t>
          </a:r>
          <a:endParaRPr lang="en-US" sz="2400" kern="1200" dirty="0"/>
        </a:p>
      </dsp:txBody>
      <dsp:txXfrm>
        <a:off x="2256210" y="46611"/>
        <a:ext cx="8138006" cy="2387483"/>
      </dsp:txXfrm>
    </dsp:sp>
    <dsp:sp modelId="{0D2F6DA9-0EB7-4440-BA10-223CD99AAFAE}">
      <dsp:nvSpPr>
        <dsp:cNvPr id="0" name=""/>
        <dsp:cNvSpPr/>
      </dsp:nvSpPr>
      <dsp:spPr>
        <a:xfrm>
          <a:off x="-71873" y="1708440"/>
          <a:ext cx="10680700" cy="201190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3BAEF3-0A18-4625-899E-0277B36C5D09}">
      <dsp:nvSpPr>
        <dsp:cNvPr id="0" name=""/>
        <dsp:cNvSpPr/>
      </dsp:nvSpPr>
      <dsp:spPr>
        <a:xfrm>
          <a:off x="0" y="2122014"/>
          <a:ext cx="1110883" cy="110654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D4B6F93-26C2-48D3-AF09-9ED55AB70273}">
      <dsp:nvSpPr>
        <dsp:cNvPr id="0" name=""/>
        <dsp:cNvSpPr/>
      </dsp:nvSpPr>
      <dsp:spPr>
        <a:xfrm>
          <a:off x="1211249" y="1327332"/>
          <a:ext cx="8854720" cy="29060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2436" tIns="252436" rIns="252436" bIns="252436" numCol="1" spcCol="1270" anchor="ctr" anchorCtr="0">
          <a:noAutofit/>
        </a:bodyPr>
        <a:lstStyle/>
        <a:p>
          <a:pPr marL="0" lvl="0" indent="0" algn="l" defTabSz="1066800">
            <a:lnSpc>
              <a:spcPct val="100000"/>
            </a:lnSpc>
            <a:spcBef>
              <a:spcPct val="0"/>
            </a:spcBef>
            <a:spcAft>
              <a:spcPct val="35000"/>
            </a:spcAft>
            <a:buNone/>
          </a:pPr>
          <a:r>
            <a:rPr lang="es-UY" sz="2400" kern="1200" dirty="0"/>
            <a:t>Esta planilla permite realizar agrupaciones de cuentas del Plan de Cuentas a los efectos de luego emitir informes con las mismas, como también obtener información de las sumas de saldos de las cuentas que lo componen, pudiendo, al definir dichos grupos indicar cuentas de distintos niveles y capítulos.</a:t>
          </a:r>
          <a:endParaRPr lang="en-US" sz="2400" kern="1200" dirty="0"/>
        </a:p>
      </dsp:txBody>
      <dsp:txXfrm>
        <a:off x="1211249" y="1327332"/>
        <a:ext cx="8854720" cy="290607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UY"/>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876876-95A1-4AAA-BA40-E192D291DDDE}" type="datetimeFigureOut">
              <a:rPr lang="es-UY" smtClean="0"/>
              <a:t>2/5/2025</a:t>
            </a:fld>
            <a:endParaRPr lang="es-UY"/>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UY"/>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UY"/>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443CDC-CC9C-40F1-8E91-7802D6689A86}" type="slidenum">
              <a:rPr lang="es-UY" smtClean="0"/>
              <a:t>‹Nº›</a:t>
            </a:fld>
            <a:endParaRPr lang="es-UY"/>
          </a:p>
        </p:txBody>
      </p:sp>
    </p:spTree>
    <p:extLst>
      <p:ext uri="{BB962C8B-B14F-4D97-AF65-F5344CB8AC3E}">
        <p14:creationId xmlns:p14="http://schemas.microsoft.com/office/powerpoint/2010/main" val="284746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UY" dirty="0"/>
          </a:p>
        </p:txBody>
      </p:sp>
      <p:sp>
        <p:nvSpPr>
          <p:cNvPr id="4" name="Marcador de número de diapositiva 3"/>
          <p:cNvSpPr>
            <a:spLocks noGrp="1"/>
          </p:cNvSpPr>
          <p:nvPr>
            <p:ph type="sldNum" sz="quarter" idx="5"/>
          </p:nvPr>
        </p:nvSpPr>
        <p:spPr/>
        <p:txBody>
          <a:bodyPr/>
          <a:lstStyle/>
          <a:p>
            <a:fld id="{EF443CDC-CC9C-40F1-8E91-7802D6689A86}" type="slidenum">
              <a:rPr lang="es-UY" smtClean="0"/>
              <a:t>4</a:t>
            </a:fld>
            <a:endParaRPr lang="es-UY"/>
          </a:p>
        </p:txBody>
      </p:sp>
    </p:spTree>
    <p:extLst>
      <p:ext uri="{BB962C8B-B14F-4D97-AF65-F5344CB8AC3E}">
        <p14:creationId xmlns:p14="http://schemas.microsoft.com/office/powerpoint/2010/main" val="2651375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323B74-A9DA-891C-C06D-C865F8DE0F0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2C81B2C9-9E04-E3FD-56A1-6101F320CE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BB45802B-99E2-1965-EA4E-7E2F4924B38B}"/>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4B5E1F99-9D26-5F6B-E4CD-EF1D396CD983}"/>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3F16822D-2699-2849-2439-E49593EFAFCE}"/>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831491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26CE0-40E5-3D77-C622-F0AEDB5A00DA}"/>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271DC8FB-4CFF-B198-08D2-DC6C71353D5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63157D80-68D2-1403-DF1D-744683628A29}"/>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8E680F8B-1C15-71F9-5493-4040AD7703EB}"/>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A7E503CA-F958-2126-3DFA-7188B726A190}"/>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884246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057EB65-2D3F-B614-AF20-E21FA62E3A1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8284A322-1510-C30B-8390-F74025F230CC}"/>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8408516D-AC64-699D-9723-B375195ECCBE}"/>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1EED81AE-30ED-64B7-C189-294ECA14E09C}"/>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8031F25C-65EA-F8B7-BE25-18BAEF1BC7ED}"/>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294976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6FBB68-DAF5-60FE-E5CF-7061A3A00EBD}"/>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EC8453F5-91EB-B9C5-B782-B03F3057E40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7CE727B6-D3B3-DC34-AC9E-BB5B4680C6DE}"/>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C80946C9-A3EC-9C9F-8E9B-18588BBD0ED1}"/>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BDA45043-114A-D32D-12F0-76760F7588D6}"/>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2453137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648DBF-EDEE-4BAE-35CD-1CCDFFF9922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B32973D2-98E8-38FF-98F3-237F086C64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6CF3F39-BF13-97DE-04EF-D357C0DF7A2D}"/>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CD4A46E8-B321-07B5-2088-D16854B2BDAC}"/>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E9E5194C-11A0-8699-DC3F-5D9E95CC8F81}"/>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3403817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09AF63-8DFF-CBCA-7D19-CA3CE88978D9}"/>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2F86D5DD-18D5-B385-4604-3695DF0C2D2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D2DEA219-B87C-5A79-9665-50A4B406F26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68877CFB-00E2-D317-3E54-684EAC745F2E}"/>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6" name="Marcador de pie de página 5">
            <a:extLst>
              <a:ext uri="{FF2B5EF4-FFF2-40B4-BE49-F238E27FC236}">
                <a16:creationId xmlns:a16="http://schemas.microsoft.com/office/drawing/2014/main" id="{2EC0C778-3BE7-DB83-D3B6-5D26053252B6}"/>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9C5FC0FC-9DAF-A7CD-C13D-D866CE247490}"/>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3498942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552F06-E022-0CCB-48E5-DE27FCA9DE1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CB13A8E0-1A61-8113-21CB-EAE3C6BF1D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8C7DE797-B8A9-4BD8-4BDF-30F44D58B3A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1754E433-076B-58DF-811A-0FD74A8D4D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6B14A17-A121-BA39-9C51-4F01E6A00EE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78B23990-4CE1-E9A5-AA76-B352E62CC6D1}"/>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8" name="Marcador de pie de página 7">
            <a:extLst>
              <a:ext uri="{FF2B5EF4-FFF2-40B4-BE49-F238E27FC236}">
                <a16:creationId xmlns:a16="http://schemas.microsoft.com/office/drawing/2014/main" id="{494CBF10-3AAD-29E9-2CB4-83CA436D280F}"/>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79CA2055-318C-AB0B-65A5-AEA973E3F86B}"/>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134603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D9B166-808D-916F-C7C6-B1D653D1E23B}"/>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7758B73E-D054-BDA0-DA7F-02E6F2CEC062}"/>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4" name="Marcador de pie de página 3">
            <a:extLst>
              <a:ext uri="{FF2B5EF4-FFF2-40B4-BE49-F238E27FC236}">
                <a16:creationId xmlns:a16="http://schemas.microsoft.com/office/drawing/2014/main" id="{E0C4B3F7-14EA-307D-46F0-83CB61383F5A}"/>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2CC8E09D-EF4A-E377-26CD-B0915A767BA5}"/>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2840233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115650E-4A5D-F425-D164-2AECD9F00371}"/>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3" name="Marcador de pie de página 2">
            <a:extLst>
              <a:ext uri="{FF2B5EF4-FFF2-40B4-BE49-F238E27FC236}">
                <a16:creationId xmlns:a16="http://schemas.microsoft.com/office/drawing/2014/main" id="{F7A939AF-B1F6-DD42-6101-1DA7EA443695}"/>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F76FC04F-440A-8BDC-7E7C-52E7DF29D82B}"/>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1765538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0ACE5B-B3E6-5418-BFAD-5D2F5E1580C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3329125C-BA15-A044-32B2-14DEEDDD6C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CFB7E91A-1216-0B22-29EA-283E60987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26A7B6-F591-6103-C68A-A659AC5C5960}"/>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6" name="Marcador de pie de página 5">
            <a:extLst>
              <a:ext uri="{FF2B5EF4-FFF2-40B4-BE49-F238E27FC236}">
                <a16:creationId xmlns:a16="http://schemas.microsoft.com/office/drawing/2014/main" id="{5E3A77AE-2769-FB9C-00BC-7EC27D0A1591}"/>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B3204FF7-A4FC-8DE3-31A6-70E5EA9D4287}"/>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370139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B70988-B052-FDD3-20C9-4435F45E55F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307B6302-11E1-3733-966E-4D4F7FE763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360CFE95-EC32-AD2A-E49C-CFE733D5D4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06AC406-CA1C-B56D-1B8A-9DE43BCE2062}"/>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6" name="Marcador de pie de página 5">
            <a:extLst>
              <a:ext uri="{FF2B5EF4-FFF2-40B4-BE49-F238E27FC236}">
                <a16:creationId xmlns:a16="http://schemas.microsoft.com/office/drawing/2014/main" id="{C4531F12-A7EA-B91F-355D-7D9030D7305C}"/>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3962A9CB-D7E6-2EE9-872A-FE22EDB9DE74}"/>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157703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C29C7DC-6871-3000-ABDC-1FADBE3E66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CDF7787F-7E72-A21B-75C9-4BF178532E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17ADDFD8-4D72-6F61-CAA4-AFB62A1CF2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E88CE440-E7C7-BA24-70DB-9FCA2BF918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Y"/>
          </a:p>
        </p:txBody>
      </p:sp>
      <p:sp>
        <p:nvSpPr>
          <p:cNvPr id="6" name="Marcador de número de diapositiva 5">
            <a:extLst>
              <a:ext uri="{FF2B5EF4-FFF2-40B4-BE49-F238E27FC236}">
                <a16:creationId xmlns:a16="http://schemas.microsoft.com/office/drawing/2014/main" id="{BC0A543D-30B6-529E-F353-A30CA16199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BCCC848-2BD0-4C77-802A-0A40AE4F89AA}" type="slidenum">
              <a:rPr lang="es-UY" smtClean="0"/>
              <a:t>‹Nº›</a:t>
            </a:fld>
            <a:endParaRPr lang="es-UY"/>
          </a:p>
        </p:txBody>
      </p:sp>
    </p:spTree>
    <p:extLst>
      <p:ext uri="{BB962C8B-B14F-4D97-AF65-F5344CB8AC3E}">
        <p14:creationId xmlns:p14="http://schemas.microsoft.com/office/powerpoint/2010/main" val="4143162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8.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Shape 5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2CF337E6-5AE4-9F06-CFC6-365286606D70}"/>
              </a:ext>
            </a:extLst>
          </p:cNvPr>
          <p:cNvSpPr>
            <a:spLocks noGrp="1"/>
          </p:cNvSpPr>
          <p:nvPr>
            <p:ph type="ctrTitle"/>
          </p:nvPr>
        </p:nvSpPr>
        <p:spPr>
          <a:xfrm>
            <a:off x="1314824" y="735106"/>
            <a:ext cx="10053763" cy="2928470"/>
          </a:xfrm>
        </p:spPr>
        <p:txBody>
          <a:bodyPr anchor="b">
            <a:normAutofit/>
          </a:bodyPr>
          <a:lstStyle/>
          <a:p>
            <a:pPr algn="l"/>
            <a:r>
              <a:rPr lang="es-UY" sz="4800" b="1">
                <a:solidFill>
                  <a:srgbClr val="FFFFFF"/>
                </a:solidFill>
              </a:rPr>
              <a:t>Plan de cuentas</a:t>
            </a:r>
          </a:p>
        </p:txBody>
      </p:sp>
      <p:sp>
        <p:nvSpPr>
          <p:cNvPr id="3" name="Subtítulo 2">
            <a:extLst>
              <a:ext uri="{FF2B5EF4-FFF2-40B4-BE49-F238E27FC236}">
                <a16:creationId xmlns:a16="http://schemas.microsoft.com/office/drawing/2014/main" id="{AA765081-0FF8-D447-2110-2F6B1BE8FD1F}"/>
              </a:ext>
            </a:extLst>
          </p:cNvPr>
          <p:cNvSpPr>
            <a:spLocks noGrp="1"/>
          </p:cNvSpPr>
          <p:nvPr>
            <p:ph type="subTitle" idx="1"/>
          </p:nvPr>
        </p:nvSpPr>
        <p:spPr>
          <a:xfrm>
            <a:off x="711200" y="4398682"/>
            <a:ext cx="10645433" cy="1930400"/>
          </a:xfrm>
        </p:spPr>
        <p:txBody>
          <a:bodyPr anchor="ctr">
            <a:normAutofit/>
          </a:bodyPr>
          <a:lstStyle/>
          <a:p>
            <a:pPr algn="l"/>
            <a:r>
              <a:rPr lang="es-UY" dirty="0"/>
              <a:t>El Plan de Cuentas permite definir la estructura contable que requiere la empresa para representar su situación y resultados contables. Se indica a cada cuenta cual es su moneda base y si el sistema al momento de calcular las diferencias de cambio automáticamente debe generar diferencias de cambio hacia otras monedas.</a:t>
            </a:r>
          </a:p>
        </p:txBody>
      </p:sp>
    </p:spTree>
    <p:extLst>
      <p:ext uri="{BB962C8B-B14F-4D97-AF65-F5344CB8AC3E}">
        <p14:creationId xmlns:p14="http://schemas.microsoft.com/office/powerpoint/2010/main" val="2790975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6" name="Rectangle 65">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magen 6">
            <a:extLst>
              <a:ext uri="{FF2B5EF4-FFF2-40B4-BE49-F238E27FC236}">
                <a16:creationId xmlns:a16="http://schemas.microsoft.com/office/drawing/2014/main" id="{760403D7-A758-55BA-5DD1-B888DD0139FD}"/>
              </a:ext>
            </a:extLst>
          </p:cNvPr>
          <p:cNvPicPr>
            <a:picLocks noChangeAspect="1"/>
          </p:cNvPicPr>
          <p:nvPr/>
        </p:nvPicPr>
        <p:blipFill>
          <a:blip r:embed="rId2"/>
          <a:stretch>
            <a:fillRect/>
          </a:stretch>
        </p:blipFill>
        <p:spPr>
          <a:xfrm>
            <a:off x="1925053" y="457200"/>
            <a:ext cx="8341894" cy="5943600"/>
          </a:xfrm>
          <a:prstGeom prst="rect">
            <a:avLst/>
          </a:prstGeom>
        </p:spPr>
      </p:pic>
    </p:spTree>
    <p:extLst>
      <p:ext uri="{BB962C8B-B14F-4D97-AF65-F5344CB8AC3E}">
        <p14:creationId xmlns:p14="http://schemas.microsoft.com/office/powerpoint/2010/main" val="2123238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11">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A876330-0F0F-9A1E-09AB-3BE1747DDA0A}"/>
              </a:ext>
            </a:extLst>
          </p:cNvPr>
          <p:cNvSpPr>
            <a:spLocks noGrp="1"/>
          </p:cNvSpPr>
          <p:nvPr>
            <p:ph type="ctrTitle"/>
          </p:nvPr>
        </p:nvSpPr>
        <p:spPr>
          <a:xfrm>
            <a:off x="457201" y="317500"/>
            <a:ext cx="6629398" cy="1981200"/>
          </a:xfrm>
        </p:spPr>
        <p:txBody>
          <a:bodyPr vert="horz" lIns="91440" tIns="45720" rIns="91440" bIns="45720" rtlCol="0" anchor="b">
            <a:noAutofit/>
          </a:bodyPr>
          <a:lstStyle/>
          <a:p>
            <a:pPr algn="l"/>
            <a:r>
              <a:rPr kumimoji="0" lang="en-US" sz="2400" b="0" i="0" u="none" strike="noStrike" kern="1200" cap="none" spc="0" normalizeH="0" baseline="0" noProof="0" dirty="0">
                <a:ln>
                  <a:noFill/>
                </a:ln>
                <a:solidFill>
                  <a:schemeClr val="tx1"/>
                </a:solidFill>
                <a:effectLst/>
                <a:uLnTx/>
                <a:uFillTx/>
                <a:latin typeface="+mj-lt"/>
                <a:ea typeface="+mj-ea"/>
                <a:cs typeface="+mj-cs"/>
              </a:rPr>
              <a:t>CODIGO. De 1 a 10 dígitos. </a:t>
            </a:r>
            <a:br>
              <a:rPr kumimoji="0" lang="en-US" sz="2400" b="0" i="0" u="none" strike="noStrike" kern="1200" cap="none" spc="0" normalizeH="0" baseline="0" noProof="0" dirty="0">
                <a:ln>
                  <a:noFill/>
                </a:ln>
                <a:solidFill>
                  <a:schemeClr val="tx1"/>
                </a:solidFill>
                <a:effectLst/>
                <a:uLnTx/>
                <a:uFillTx/>
                <a:latin typeface="+mj-lt"/>
                <a:ea typeface="+mj-ea"/>
                <a:cs typeface="+mj-cs"/>
              </a:rPr>
            </a:br>
            <a:r>
              <a:rPr kumimoji="0" lang="en-US" sz="2400" b="0" i="0" u="none" strike="noStrike" kern="1200" cap="none" spc="0" normalizeH="0" baseline="0" noProof="0" dirty="0">
                <a:ln>
                  <a:noFill/>
                </a:ln>
                <a:solidFill>
                  <a:schemeClr val="tx1"/>
                </a:solidFill>
                <a:effectLst/>
                <a:uLnTx/>
                <a:uFillTx/>
                <a:latin typeface="+mj-lt"/>
                <a:ea typeface="+mj-ea"/>
                <a:cs typeface="+mj-cs"/>
              </a:rPr>
              <a:t>No solo permite identificar la cuenta, sino </a:t>
            </a:r>
            <a:r>
              <a:rPr lang="en-US" sz="2400" dirty="0" err="1"/>
              <a:t>ademas</a:t>
            </a:r>
            <a:r>
              <a:rPr lang="en-US" sz="2400" dirty="0"/>
              <a:t> </a:t>
            </a:r>
            <a:r>
              <a:rPr kumimoji="0" lang="en-US" sz="2400" b="0" i="0" u="none" strike="noStrike" kern="1200" cap="none" spc="0" normalizeH="0" baseline="0" noProof="0" dirty="0">
                <a:ln>
                  <a:noFill/>
                </a:ln>
                <a:solidFill>
                  <a:schemeClr val="tx1"/>
                </a:solidFill>
                <a:effectLst/>
                <a:uLnTx/>
                <a:uFillTx/>
                <a:latin typeface="+mj-lt"/>
                <a:ea typeface="+mj-ea"/>
                <a:cs typeface="+mj-cs"/>
              </a:rPr>
              <a:t>ser utilizado  para definir la estructura jerárquica del plan de cuentas</a:t>
            </a:r>
            <a:br>
              <a:rPr lang="en-US" sz="2400" kern="1200" dirty="0">
                <a:solidFill>
                  <a:schemeClr val="tx1"/>
                </a:solidFill>
                <a:latin typeface="+mj-lt"/>
                <a:ea typeface="+mj-ea"/>
                <a:cs typeface="+mj-cs"/>
              </a:rPr>
            </a:br>
            <a:endParaRPr lang="en-US" sz="2400" kern="1200" dirty="0">
              <a:solidFill>
                <a:schemeClr val="tx1"/>
              </a:solidFill>
              <a:latin typeface="+mj-lt"/>
              <a:ea typeface="+mj-ea"/>
              <a:cs typeface="+mj-cs"/>
            </a:endParaRPr>
          </a:p>
        </p:txBody>
      </p:sp>
      <p:sp>
        <p:nvSpPr>
          <p:cNvPr id="7" name="CuadroTexto 6">
            <a:extLst>
              <a:ext uri="{FF2B5EF4-FFF2-40B4-BE49-F238E27FC236}">
                <a16:creationId xmlns:a16="http://schemas.microsoft.com/office/drawing/2014/main" id="{6CD6A47D-3359-6161-15C9-5F1282D14839}"/>
              </a:ext>
            </a:extLst>
          </p:cNvPr>
          <p:cNvSpPr txBox="1"/>
          <p:nvPr/>
        </p:nvSpPr>
        <p:spPr>
          <a:xfrm>
            <a:off x="330200" y="2298700"/>
            <a:ext cx="6426199" cy="3642277"/>
          </a:xfrm>
          <a:prstGeom prst="rect">
            <a:avLst/>
          </a:prstGeom>
        </p:spPr>
        <p:txBody>
          <a:bodyPr vert="horz" lIns="91440" tIns="45720" rIns="91440" bIns="45720" rtlCol="0" anchor="t">
            <a:normAutofit/>
          </a:bodyPr>
          <a:lstStyle/>
          <a:p>
            <a:pPr marR="0" lvl="0" fontAlgn="auto">
              <a:lnSpc>
                <a:spcPct val="90000"/>
              </a:lnSpc>
              <a:spcBef>
                <a:spcPts val="0"/>
              </a:spcBef>
              <a:spcAft>
                <a:spcPts val="600"/>
              </a:spcAft>
              <a:buClrTx/>
              <a:buSzTx/>
              <a:tabLst/>
              <a:defRPr/>
            </a:pPr>
            <a:r>
              <a:rPr kumimoji="0" lang="en-US" sz="2400" b="0" i="0" u="none" strike="noStrike" cap="none" spc="0" normalizeH="0" baseline="0" noProof="0" dirty="0">
                <a:ln>
                  <a:noFill/>
                </a:ln>
                <a:effectLst/>
                <a:uLnTx/>
                <a:uFillTx/>
              </a:rPr>
              <a:t>Menú Carpeta, opción Plan de Cuentas:</a:t>
            </a:r>
          </a:p>
          <a:p>
            <a:pPr marR="0" lvl="0" fontAlgn="auto">
              <a:lnSpc>
                <a:spcPct val="90000"/>
              </a:lnSpc>
              <a:spcBef>
                <a:spcPts val="0"/>
              </a:spcBef>
              <a:spcAft>
                <a:spcPts val="600"/>
              </a:spcAft>
              <a:buClrTx/>
              <a:buSzTx/>
              <a:tabLst/>
              <a:defRPr/>
            </a:pPr>
            <a:r>
              <a:rPr kumimoji="0" lang="en-US" sz="2400" b="0" i="0" u="none" strike="noStrike" cap="none" spc="0" normalizeH="0" baseline="0" noProof="0" dirty="0">
                <a:ln>
                  <a:noFill/>
                </a:ln>
                <a:effectLst/>
                <a:uLnTx/>
                <a:uFillTx/>
              </a:rPr>
              <a:t> Se pueden manejar 10 niveles de detalle, respetando los capítulos definidos en Propiedades de la empresa.</a:t>
            </a:r>
          </a:p>
        </p:txBody>
      </p:sp>
      <p:sp>
        <p:nvSpPr>
          <p:cNvPr id="25" name="Rectangle 13">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17">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19">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Imagen 4">
            <a:extLst>
              <a:ext uri="{FF2B5EF4-FFF2-40B4-BE49-F238E27FC236}">
                <a16:creationId xmlns:a16="http://schemas.microsoft.com/office/drawing/2014/main" id="{3821ECAE-9B76-18AE-7930-75F095650449}"/>
              </a:ext>
            </a:extLst>
          </p:cNvPr>
          <p:cNvPicPr>
            <a:picLocks noChangeAspect="1"/>
          </p:cNvPicPr>
          <p:nvPr/>
        </p:nvPicPr>
        <p:blipFill>
          <a:blip r:embed="rId2"/>
          <a:stretch>
            <a:fillRect/>
          </a:stretch>
        </p:blipFill>
        <p:spPr>
          <a:xfrm>
            <a:off x="7075967" y="1060846"/>
            <a:ext cx="4658832" cy="4315850"/>
          </a:xfrm>
          <a:prstGeom prst="rect">
            <a:avLst/>
          </a:prstGeom>
        </p:spPr>
      </p:pic>
    </p:spTree>
    <p:extLst>
      <p:ext uri="{BB962C8B-B14F-4D97-AF65-F5344CB8AC3E}">
        <p14:creationId xmlns:p14="http://schemas.microsoft.com/office/powerpoint/2010/main" val="2407680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39413A1B-1D42-2BD4-3FF9-F5135447E11E}"/>
              </a:ext>
            </a:extLst>
          </p:cNvPr>
          <p:cNvGraphicFramePr>
            <a:graphicFrameLocks noGrp="1"/>
          </p:cNvGraphicFramePr>
          <p:nvPr>
            <p:ph idx="1"/>
            <p:extLst>
              <p:ext uri="{D42A27DB-BD31-4B8C-83A1-F6EECF244321}">
                <p14:modId xmlns:p14="http://schemas.microsoft.com/office/powerpoint/2010/main" val="2391406894"/>
              </p:ext>
            </p:extLst>
          </p:nvPr>
        </p:nvGraphicFramePr>
        <p:xfrm>
          <a:off x="3251201" y="266700"/>
          <a:ext cx="8572500" cy="624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6466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66402"/>
            <a:ext cx="12191998" cy="1590742"/>
          </a:xfrm>
          <a:prstGeom prst="rect">
            <a:avLst/>
          </a:prstGeom>
          <a:gradFill>
            <a:gsLst>
              <a:gs pos="0">
                <a:srgbClr val="000000"/>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70175"/>
            <a:ext cx="12185331" cy="1590742"/>
          </a:xfrm>
          <a:prstGeom prst="rect">
            <a:avLst/>
          </a:prstGeom>
          <a:gradFill>
            <a:gsLst>
              <a:gs pos="0">
                <a:schemeClr val="accent1">
                  <a:alpha val="0"/>
                </a:schemeClr>
              </a:gs>
              <a:gs pos="100000">
                <a:schemeClr val="accent1">
                  <a:lumMod val="50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5265546"/>
            <a:ext cx="4076698" cy="1590742"/>
          </a:xfrm>
          <a:prstGeom prst="rect">
            <a:avLst/>
          </a:prstGeom>
          <a:gradFill>
            <a:gsLst>
              <a:gs pos="0">
                <a:schemeClr val="accent1">
                  <a:lumMod val="50000"/>
                </a:schemeClr>
              </a:gs>
              <a:gs pos="100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3335" y="5263483"/>
            <a:ext cx="12192000" cy="1597433"/>
          </a:xfrm>
          <a:prstGeom prst="rect">
            <a:avLst/>
          </a:prstGeom>
          <a:gradFill>
            <a:gsLst>
              <a:gs pos="0">
                <a:srgbClr val="000000">
                  <a:alpha val="0"/>
                </a:srgbClr>
              </a:gs>
              <a:gs pos="99000">
                <a:schemeClr val="accent1">
                  <a:lumMod val="50000"/>
                  <a:alpha val="55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49E9FA6C-6905-9471-3821-B3F7314F1D6E}"/>
              </a:ext>
            </a:extLst>
          </p:cNvPr>
          <p:cNvPicPr>
            <a:picLocks noChangeAspect="1"/>
          </p:cNvPicPr>
          <p:nvPr/>
        </p:nvPicPr>
        <p:blipFill>
          <a:blip r:embed="rId2"/>
          <a:stretch>
            <a:fillRect/>
          </a:stretch>
        </p:blipFill>
        <p:spPr>
          <a:xfrm>
            <a:off x="911556" y="360507"/>
            <a:ext cx="8311487" cy="1953199"/>
          </a:xfrm>
          <a:prstGeom prst="rect">
            <a:avLst/>
          </a:prstGeom>
        </p:spPr>
      </p:pic>
      <p:sp>
        <p:nvSpPr>
          <p:cNvPr id="3" name="Marcador de contenido 2">
            <a:extLst>
              <a:ext uri="{FF2B5EF4-FFF2-40B4-BE49-F238E27FC236}">
                <a16:creationId xmlns:a16="http://schemas.microsoft.com/office/drawing/2014/main" id="{47379105-D4A8-BFDC-0AE2-BA27C0D1D585}"/>
              </a:ext>
            </a:extLst>
          </p:cNvPr>
          <p:cNvSpPr>
            <a:spLocks noGrp="1"/>
          </p:cNvSpPr>
          <p:nvPr>
            <p:ph idx="1"/>
          </p:nvPr>
        </p:nvSpPr>
        <p:spPr>
          <a:xfrm>
            <a:off x="342900" y="2313706"/>
            <a:ext cx="10109200" cy="2461494"/>
          </a:xfrm>
        </p:spPr>
        <p:txBody>
          <a:bodyPr anchor="ctr">
            <a:normAutofit fontScale="85000" lnSpcReduction="20000"/>
          </a:bodyPr>
          <a:lstStyle/>
          <a:p>
            <a:pPr marL="0" indent="0">
              <a:buNone/>
            </a:pPr>
            <a:r>
              <a:rPr lang="es-UY" sz="2600" b="1" dirty="0"/>
              <a:t>Monedas </a:t>
            </a:r>
          </a:p>
          <a:p>
            <a:r>
              <a:rPr lang="es-UY" sz="2600" dirty="0"/>
              <a:t>Esta planilla se utiliza para que el usuario defina las distintas monedas que va a utilizar tanto para el ingreso de información como para la emisión de informes. Para acceder a la carpeta Monedas, seleccione </a:t>
            </a:r>
          </a:p>
          <a:p>
            <a:pPr marL="0" indent="0">
              <a:buNone/>
            </a:pPr>
            <a:r>
              <a:rPr lang="es-UY" sz="2600" dirty="0"/>
              <a:t>     </a:t>
            </a:r>
            <a:r>
              <a:rPr lang="es-UY" sz="2600" i="1" dirty="0"/>
              <a:t>Menú Carpetas – Configuración – Monedas</a:t>
            </a:r>
          </a:p>
          <a:p>
            <a:r>
              <a:rPr kumimoji="0" lang="es-UY" sz="2600" b="0" i="0" u="none" strike="noStrike" kern="1200" cap="none" spc="0" normalizeH="0" baseline="0" noProof="0" dirty="0">
                <a:ln>
                  <a:noFill/>
                </a:ln>
                <a:solidFill>
                  <a:prstClr val="black"/>
                </a:solidFill>
                <a:effectLst/>
                <a:uLnTx/>
                <a:uFillTx/>
                <a:latin typeface="Aptos" panose="02110004020202020204"/>
                <a:ea typeface="+mn-ea"/>
                <a:cs typeface="+mn-cs"/>
              </a:rPr>
              <a:t>Se indica a cada cuenta cual es su moneda base y si el sistema al momento de calcular las diferencias de cambio automáticamente debe generar diferencias de cambio hacia otras monedas.</a:t>
            </a:r>
            <a:endParaRPr lang="es-UY" sz="2600" dirty="0"/>
          </a:p>
          <a:p>
            <a:pPr marL="0" indent="0">
              <a:buNone/>
            </a:pPr>
            <a:endParaRPr lang="es-UY" sz="1600" dirty="0"/>
          </a:p>
        </p:txBody>
      </p:sp>
    </p:spTree>
    <p:extLst>
      <p:ext uri="{BB962C8B-B14F-4D97-AF65-F5344CB8AC3E}">
        <p14:creationId xmlns:p14="http://schemas.microsoft.com/office/powerpoint/2010/main" val="1871247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Marcador de contenido 2">
            <a:extLst>
              <a:ext uri="{FF2B5EF4-FFF2-40B4-BE49-F238E27FC236}">
                <a16:creationId xmlns:a16="http://schemas.microsoft.com/office/drawing/2014/main" id="{D9219CAE-1584-1DD4-0385-ADF7F6AC9A1F}"/>
              </a:ext>
            </a:extLst>
          </p:cNvPr>
          <p:cNvGraphicFramePr>
            <a:graphicFrameLocks noGrp="1"/>
          </p:cNvGraphicFramePr>
          <p:nvPr>
            <p:ph idx="1"/>
            <p:extLst>
              <p:ext uri="{D42A27DB-BD31-4B8C-83A1-F6EECF244321}">
                <p14:modId xmlns:p14="http://schemas.microsoft.com/office/powerpoint/2010/main" val="356236824"/>
              </p:ext>
            </p:extLst>
          </p:nvPr>
        </p:nvGraphicFramePr>
        <p:xfrm>
          <a:off x="215900" y="177800"/>
          <a:ext cx="10680700" cy="5821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a:extLst>
              <a:ext uri="{FF2B5EF4-FFF2-40B4-BE49-F238E27FC236}">
                <a16:creationId xmlns:a16="http://schemas.microsoft.com/office/drawing/2014/main" id="{6322098C-9BC5-8CE3-2657-D5DA04E973BC}"/>
              </a:ext>
            </a:extLst>
          </p:cNvPr>
          <p:cNvPicPr>
            <a:picLocks noChangeAspect="1"/>
          </p:cNvPicPr>
          <p:nvPr/>
        </p:nvPicPr>
        <p:blipFill>
          <a:blip r:embed="rId7"/>
          <a:stretch>
            <a:fillRect/>
          </a:stretch>
        </p:blipFill>
        <p:spPr>
          <a:xfrm>
            <a:off x="1606549" y="4417990"/>
            <a:ext cx="4872759" cy="827110"/>
          </a:xfrm>
          <a:prstGeom prst="rect">
            <a:avLst/>
          </a:prstGeom>
        </p:spPr>
      </p:pic>
    </p:spTree>
    <p:extLst>
      <p:ext uri="{BB962C8B-B14F-4D97-AF65-F5344CB8AC3E}">
        <p14:creationId xmlns:p14="http://schemas.microsoft.com/office/powerpoint/2010/main" val="1503828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contenido 2">
            <a:extLst>
              <a:ext uri="{FF2B5EF4-FFF2-40B4-BE49-F238E27FC236}">
                <a16:creationId xmlns:a16="http://schemas.microsoft.com/office/drawing/2014/main" id="{55CBE3D3-C889-518F-0D70-16BE98DAC284}"/>
              </a:ext>
            </a:extLst>
          </p:cNvPr>
          <p:cNvSpPr>
            <a:spLocks noGrp="1"/>
          </p:cNvSpPr>
          <p:nvPr>
            <p:ph idx="1"/>
          </p:nvPr>
        </p:nvSpPr>
        <p:spPr>
          <a:xfrm>
            <a:off x="3900973" y="511388"/>
            <a:ext cx="8189427" cy="6336474"/>
          </a:xfrm>
        </p:spPr>
        <p:txBody>
          <a:bodyPr anchor="ctr">
            <a:normAutofit/>
          </a:bodyPr>
          <a:lstStyle/>
          <a:p>
            <a:r>
              <a:rPr lang="es-UY" sz="2400" dirty="0"/>
              <a:t>Las cuentas pueden ser utilizadas sin ningún plan determinado, creando las que sean necesarias en la medida que se vayan realizando las operaciones comerciales.</a:t>
            </a:r>
          </a:p>
          <a:p>
            <a:r>
              <a:rPr lang="es-UY" sz="2400" dirty="0"/>
              <a:t> Sin embargo, los objetivos contables obligan a esbozar, antes de las registraciones contables, un plan de rubros o cuentas que ofrecen numerosas ventajas prácticas. </a:t>
            </a:r>
          </a:p>
          <a:p>
            <a:r>
              <a:rPr lang="es-UY" sz="2400" dirty="0"/>
              <a:t>Con este propósito es necesario realizar un estudio profundo de la empresa, de la naturaleza de su activo y pasivo y una clasificación minuciosa de sus gastos y sus ingresos.</a:t>
            </a:r>
          </a:p>
          <a:p>
            <a:r>
              <a:rPr lang="es-UY" sz="2400" b="1" dirty="0"/>
              <a:t>Plan de cuentas: Es un ordenamiento metódico de todas las cuentas de las que se sirve el procesamiento contable para lograr sus fines.</a:t>
            </a:r>
          </a:p>
        </p:txBody>
      </p:sp>
    </p:spTree>
    <p:extLst>
      <p:ext uri="{BB962C8B-B14F-4D97-AF65-F5344CB8AC3E}">
        <p14:creationId xmlns:p14="http://schemas.microsoft.com/office/powerpoint/2010/main" val="3124283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ítulo 2">
            <a:extLst>
              <a:ext uri="{FF2B5EF4-FFF2-40B4-BE49-F238E27FC236}">
                <a16:creationId xmlns:a16="http://schemas.microsoft.com/office/drawing/2014/main" id="{29AFEEE2-6C0F-C6DF-668E-5DF6C1F872AB}"/>
              </a:ext>
            </a:extLst>
          </p:cNvPr>
          <p:cNvSpPr>
            <a:spLocks noGrp="1"/>
          </p:cNvSpPr>
          <p:nvPr>
            <p:ph type="subTitle" idx="1"/>
          </p:nvPr>
        </p:nvSpPr>
        <p:spPr>
          <a:xfrm>
            <a:off x="889000" y="431201"/>
            <a:ext cx="8597900" cy="6115727"/>
          </a:xfrm>
        </p:spPr>
        <p:txBody>
          <a:bodyPr>
            <a:normAutofit fontScale="85000" lnSpcReduction="10000"/>
          </a:bodyPr>
          <a:lstStyle/>
          <a:p>
            <a:pPr algn="l"/>
            <a:r>
              <a:rPr lang="es-UY" sz="2800" b="1" dirty="0">
                <a:solidFill>
                  <a:srgbClr val="FFFFFF"/>
                </a:solidFill>
              </a:rPr>
              <a:t>Manual de cuentas</a:t>
            </a:r>
          </a:p>
          <a:p>
            <a:pPr algn="l"/>
            <a:r>
              <a:rPr lang="es-UY" sz="2800" dirty="0">
                <a:solidFill>
                  <a:srgbClr val="FFFFFF"/>
                </a:solidFill>
              </a:rPr>
              <a:t>Es un plan de cuentas con explicaciones e instrucciones para su uso. </a:t>
            </a:r>
          </a:p>
          <a:p>
            <a:pPr algn="l"/>
            <a:r>
              <a:rPr lang="es-UY" sz="2800" dirty="0">
                <a:solidFill>
                  <a:srgbClr val="FFFFFF"/>
                </a:solidFill>
              </a:rPr>
              <a:t>La finalidad de disponer de un plan de cuentas y su correspondiente manual es facilitar</a:t>
            </a:r>
          </a:p>
          <a:p>
            <a:pPr marL="342900" indent="-342900" algn="l">
              <a:buFont typeface="Arial" panose="020B0604020202020204" pitchFamily="34" charset="0"/>
              <a:buChar char="•"/>
            </a:pPr>
            <a:r>
              <a:rPr lang="es-UY" sz="2800" dirty="0">
                <a:solidFill>
                  <a:srgbClr val="FFFFFF"/>
                </a:solidFill>
              </a:rPr>
              <a:t> La tarea de preparación de información contable</a:t>
            </a:r>
          </a:p>
          <a:p>
            <a:pPr marL="342900" indent="-342900" algn="l">
              <a:buFont typeface="Arial" panose="020B0604020202020204" pitchFamily="34" charset="0"/>
              <a:buChar char="•"/>
            </a:pPr>
            <a:r>
              <a:rPr lang="es-UY" sz="2800" dirty="0">
                <a:solidFill>
                  <a:srgbClr val="FFFFFF"/>
                </a:solidFill>
              </a:rPr>
              <a:t> Las tareas de control </a:t>
            </a:r>
          </a:p>
          <a:p>
            <a:pPr marL="342900" indent="-342900" algn="l">
              <a:buFont typeface="Arial" panose="020B0604020202020204" pitchFamily="34" charset="0"/>
              <a:buChar char="•"/>
            </a:pPr>
            <a:r>
              <a:rPr lang="es-UY" sz="2800" dirty="0">
                <a:solidFill>
                  <a:srgbClr val="FFFFFF"/>
                </a:solidFill>
              </a:rPr>
              <a:t>La imputación contable en los asientos </a:t>
            </a:r>
          </a:p>
          <a:p>
            <a:pPr algn="l"/>
            <a:r>
              <a:rPr lang="es-UY" sz="2800" dirty="0">
                <a:solidFill>
                  <a:srgbClr val="FFFFFF"/>
                </a:solidFill>
              </a:rPr>
              <a:t>En su preparación deben considerarse los siguientes aspectos: </a:t>
            </a:r>
          </a:p>
          <a:p>
            <a:pPr marL="457200" indent="-457200" algn="l">
              <a:buAutoNum type="arabicPeriod"/>
            </a:pPr>
            <a:r>
              <a:rPr lang="es-UY" sz="2800" dirty="0">
                <a:solidFill>
                  <a:srgbClr val="FFFFFF"/>
                </a:solidFill>
              </a:rPr>
              <a:t>Relacionados a la organización Actividad desarrollada por la organización Naturaleza jurídica Tamaño </a:t>
            </a:r>
          </a:p>
          <a:p>
            <a:pPr marL="457200" indent="-457200" algn="l">
              <a:buAutoNum type="arabicPeriod"/>
            </a:pPr>
            <a:r>
              <a:rPr lang="es-UY" sz="2800" dirty="0">
                <a:solidFill>
                  <a:srgbClr val="FFFFFF"/>
                </a:solidFill>
              </a:rPr>
              <a:t>Relacionados a la información requerida Tipos de informes que desean preparar Grado de análisis de la información </a:t>
            </a:r>
          </a:p>
          <a:p>
            <a:pPr marL="457200" indent="-457200" algn="l">
              <a:buAutoNum type="arabicPeriod"/>
            </a:pPr>
            <a:r>
              <a:rPr lang="es-UY" sz="2800" dirty="0">
                <a:solidFill>
                  <a:srgbClr val="FFFFFF"/>
                </a:solidFill>
              </a:rPr>
              <a:t>Relacionados a procesamiento contable Diario único o diario múltiple Medios disponibles para el procesamiento</a:t>
            </a: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190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ítulo 2">
            <a:extLst>
              <a:ext uri="{FF2B5EF4-FFF2-40B4-BE49-F238E27FC236}">
                <a16:creationId xmlns:a16="http://schemas.microsoft.com/office/drawing/2014/main" id="{384A7BAC-AD39-0E7D-BE55-59BD153F6119}"/>
              </a:ext>
            </a:extLst>
          </p:cNvPr>
          <p:cNvSpPr>
            <a:spLocks noGrp="1"/>
          </p:cNvSpPr>
          <p:nvPr>
            <p:ph type="subTitle" idx="1"/>
          </p:nvPr>
        </p:nvSpPr>
        <p:spPr>
          <a:xfrm>
            <a:off x="698020" y="252303"/>
            <a:ext cx="8776179" cy="6115728"/>
          </a:xfrm>
        </p:spPr>
        <p:txBody>
          <a:bodyPr>
            <a:normAutofit lnSpcReduction="10000"/>
          </a:bodyPr>
          <a:lstStyle/>
          <a:p>
            <a:pPr algn="l"/>
            <a:r>
              <a:rPr lang="es-UY" b="1" dirty="0">
                <a:solidFill>
                  <a:srgbClr val="FFFFFF"/>
                </a:solidFill>
              </a:rPr>
              <a:t>CODIFICACIÓN </a:t>
            </a:r>
          </a:p>
          <a:p>
            <a:pPr algn="l"/>
            <a:r>
              <a:rPr lang="es-UY" dirty="0">
                <a:solidFill>
                  <a:srgbClr val="FFFFFF"/>
                </a:solidFill>
              </a:rPr>
              <a:t>Codificar un plan de cuentas es asignarle códigos (letras o números) a las cuentas que la integran. Facilita el procesamiento de la información. </a:t>
            </a:r>
          </a:p>
          <a:p>
            <a:pPr algn="l"/>
            <a:r>
              <a:rPr lang="es-UY" dirty="0">
                <a:solidFill>
                  <a:srgbClr val="FFFFFF"/>
                </a:solidFill>
              </a:rPr>
              <a:t>Existen distintos sistemas:</a:t>
            </a:r>
          </a:p>
          <a:p>
            <a:pPr algn="l"/>
            <a:r>
              <a:rPr lang="es-UY" dirty="0">
                <a:solidFill>
                  <a:srgbClr val="FFFFFF"/>
                </a:solidFill>
              </a:rPr>
              <a:t>ALFABÉTICO: asigna códigos utilizando una o varias letras.</a:t>
            </a:r>
          </a:p>
          <a:p>
            <a:pPr algn="l"/>
            <a:r>
              <a:rPr lang="es-UY" dirty="0">
                <a:solidFill>
                  <a:srgbClr val="FFFFFF"/>
                </a:solidFill>
              </a:rPr>
              <a:t>ALFANUMÉRICO: asigna códigos combinando letras y números NEMOTÉCNICO: asigna códigos tratando de vincular los nombres de las cuentas al código para facilitar su memorización.</a:t>
            </a:r>
          </a:p>
          <a:p>
            <a:pPr algn="l"/>
            <a:r>
              <a:rPr lang="es-UY" dirty="0">
                <a:solidFill>
                  <a:srgbClr val="FFFFFF"/>
                </a:solidFill>
              </a:rPr>
              <a:t>NUMÉRICO: asigna números según distintos criterios: Correlativos, por conjuntos de grupos ( activo 1 a 100) por grupos (disponibilidades 1 a 10), decimal (un dígito para cada nivel: activo 1, disponibilidades 1.1 caja 1.1.1)</a:t>
            </a:r>
          </a:p>
          <a:p>
            <a:pPr algn="l"/>
            <a:r>
              <a:rPr lang="es-UY" dirty="0">
                <a:solidFill>
                  <a:srgbClr val="FFFFFF"/>
                </a:solidFill>
              </a:rPr>
              <a:t> Por último, en los hechos mixtos varía la calidad y la cantidad conjuntamente; esto es que al mismo tiempo que cambia la fisonomía del patrimonio, simultáneamente existe una ganancia o una pérdida.</a:t>
            </a:r>
          </a:p>
        </p:txBody>
      </p:sp>
      <p:sp>
        <p:nvSpPr>
          <p:cNvPr id="56" name="Rectangle 55">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8904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type="wd">
                                    <p:tmPct val="15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1000"/>
                                  </p:stCondLst>
                                  <p:iterate type="wd">
                                    <p:tmPct val="15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1000"/>
                                  </p:stCondLst>
                                  <p:iterate type="wd">
                                    <p:tmPct val="15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1000"/>
                                  </p:stCondLst>
                                  <p:iterate type="wd">
                                    <p:tmPct val="15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1000"/>
                                  </p:stCondLst>
                                  <p:iterate type="wd">
                                    <p:tmPct val="15000"/>
                                  </p:iterate>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1000"/>
                                  </p:stCondLst>
                                  <p:iterate type="wd">
                                    <p:tmPct val="15000"/>
                                  </p:iterate>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145</TotalTime>
  <Words>782</Words>
  <Application>Microsoft Office PowerPoint</Application>
  <PresentationFormat>Panorámica</PresentationFormat>
  <Paragraphs>39</Paragraphs>
  <Slides>9</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Aptos</vt:lpstr>
      <vt:lpstr>Aptos Display</vt:lpstr>
      <vt:lpstr>Arial</vt:lpstr>
      <vt:lpstr>Tema de Office</vt:lpstr>
      <vt:lpstr>Plan de cuentas</vt:lpstr>
      <vt:lpstr>Presentación de PowerPoint</vt:lpstr>
      <vt:lpstr>CODIGO. De 1 a 10 dígitos.  No solo permite identificar la cuenta, sino ademas ser utilizado  para definir la estructura jerárquica del plan de cuentas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 MARQUEZ</dc:creator>
  <cp:lastModifiedBy>ANA MARQUEZ</cp:lastModifiedBy>
  <cp:revision>22</cp:revision>
  <dcterms:created xsi:type="dcterms:W3CDTF">2025-04-25T03:09:15Z</dcterms:created>
  <dcterms:modified xsi:type="dcterms:W3CDTF">2025-05-02T03:03:11Z</dcterms:modified>
</cp:coreProperties>
</file>